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handoutMasterIdLst>
    <p:handoutMasterId r:id="rId53"/>
  </p:handoutMasterIdLst>
  <p:sldIdLst>
    <p:sldId id="283" r:id="rId3"/>
    <p:sldId id="303" r:id="rId4"/>
    <p:sldId id="301" r:id="rId5"/>
    <p:sldId id="282" r:id="rId6"/>
    <p:sldId id="355" r:id="rId8"/>
    <p:sldId id="350" r:id="rId9"/>
    <p:sldId id="353" r:id="rId10"/>
    <p:sldId id="285" r:id="rId11"/>
    <p:sldId id="337" r:id="rId12"/>
    <p:sldId id="286" r:id="rId13"/>
    <p:sldId id="338" r:id="rId14"/>
    <p:sldId id="304" r:id="rId15"/>
    <p:sldId id="306" r:id="rId16"/>
    <p:sldId id="307" r:id="rId17"/>
    <p:sldId id="308" r:id="rId18"/>
    <p:sldId id="309" r:id="rId19"/>
    <p:sldId id="310" r:id="rId20"/>
    <p:sldId id="314" r:id="rId21"/>
    <p:sldId id="311" r:id="rId22"/>
    <p:sldId id="312" r:id="rId23"/>
    <p:sldId id="332" r:id="rId24"/>
    <p:sldId id="340" r:id="rId25"/>
    <p:sldId id="318" r:id="rId26"/>
    <p:sldId id="335" r:id="rId27"/>
    <p:sldId id="319" r:id="rId28"/>
    <p:sldId id="320" r:id="rId29"/>
    <p:sldId id="321" r:id="rId30"/>
    <p:sldId id="339" r:id="rId31"/>
    <p:sldId id="341" r:id="rId32"/>
    <p:sldId id="287" r:id="rId33"/>
    <p:sldId id="288" r:id="rId34"/>
    <p:sldId id="290" r:id="rId35"/>
    <p:sldId id="292" r:id="rId36"/>
    <p:sldId id="354" r:id="rId37"/>
    <p:sldId id="294" r:id="rId38"/>
    <p:sldId id="295" r:id="rId39"/>
    <p:sldId id="297" r:id="rId40"/>
    <p:sldId id="327" r:id="rId41"/>
    <p:sldId id="328" r:id="rId42"/>
    <p:sldId id="352" r:id="rId43"/>
    <p:sldId id="299" r:id="rId44"/>
    <p:sldId id="324" r:id="rId45"/>
    <p:sldId id="343" r:id="rId46"/>
    <p:sldId id="344" r:id="rId47"/>
    <p:sldId id="346" r:id="rId48"/>
    <p:sldId id="351" r:id="rId49"/>
    <p:sldId id="316" r:id="rId50"/>
    <p:sldId id="317" r:id="rId51"/>
    <p:sldId id="300" r:id="rId52"/>
  </p:sldIdLst>
  <p:sldSz cx="9144000" cy="5715000" type="screen16x10"/>
  <p:notesSz cx="6858000" cy="9144000"/>
  <p:embeddedFontLst>
    <p:embeddedFont>
      <p:font typeface="Calibri" panose="020F0502020204030204" pitchFamily="34" charset="0"/>
      <p:regular r:id="rId57"/>
      <p:bold r:id="rId58"/>
      <p:italic r:id="rId59"/>
      <p:boldItalic r:id="rId60"/>
    </p:embeddedFont>
    <p:embeddedFont>
      <p:font typeface="微软雅黑" panose="020B0503020204020204" pitchFamily="34" charset="-122"/>
      <p:regular r:id="rId61"/>
    </p:embeddedFont>
    <p:embeddedFont>
      <p:font typeface="Verdana" panose="020B0604030504040204" pitchFamily="34" charset="0"/>
      <p:regular r:id="rId62"/>
      <p:bold r:id="rId63"/>
      <p:italic r:id="rId64"/>
      <p:boldItalic r:id="rId65"/>
    </p:embeddedFont>
    <p:embeddedFont>
      <p:font typeface="Miriam" panose="020B0502050101010101" pitchFamily="34" charset="-79"/>
      <p:regular r:id="rId66"/>
    </p:embeddedFont>
    <p:embeddedFont>
      <p:font typeface="Aharoni" panose="02010803020104030203" pitchFamily="2" charset="-79"/>
      <p:bold r:id="rId67"/>
    </p:embeddedFont>
    <p:embeddedFont>
      <p:font typeface="经典繁毛楷" panose="02010609000101010101" pitchFamily="49" charset="-122"/>
      <p:regular r:id="rId68"/>
    </p:embeddedFont>
    <p:embeddedFont>
      <p:font typeface="楷体" panose="02010609060101010101" pitchFamily="49" charset="-122"/>
      <p:regular r:id="rId69"/>
    </p:embeddedFont>
    <p:embeddedFont>
      <p:font typeface="Calibri" panose="020F0502020204030204"/>
      <p:regular r:id="rId70"/>
      <p:bold r:id="rId71"/>
      <p:italic r:id="rId72"/>
      <p:boldItalic r:id="rId73"/>
    </p:embeddedFont>
    <p:embeddedFont>
      <p:font typeface="仿宋" panose="02010609060101010101" pitchFamily="49" charset="-122"/>
      <p:regular r:id="rId74"/>
    </p:embeddedFont>
  </p:embeddedFontLst>
  <p:custDataLst>
    <p:tags r:id="rId75"/>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guide id="3" pos="5382" userDrawn="1">
          <p15:clr>
            <a:srgbClr val="A4A3A4"/>
          </p15:clr>
        </p15:guide>
        <p15:guide id="4" pos="703" userDrawn="1">
          <p15:clr>
            <a:srgbClr val="A4A3A4"/>
          </p15:clr>
        </p15:guide>
        <p15:guide id="5" pos="49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2C03"/>
    <a:srgbClr val="7F7F7F"/>
    <a:srgbClr val="A71F13"/>
    <a:srgbClr val="FCF8D7"/>
    <a:srgbClr val="55296C"/>
    <a:srgbClr val="A4946C"/>
    <a:srgbClr val="007AB0"/>
    <a:srgbClr val="8EC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4660"/>
  </p:normalViewPr>
  <p:slideViewPr>
    <p:cSldViewPr showGuides="1">
      <p:cViewPr>
        <p:scale>
          <a:sx n="90" d="100"/>
          <a:sy n="90" d="100"/>
        </p:scale>
        <p:origin x="-666" y="-228"/>
      </p:cViewPr>
      <p:guideLst>
        <p:guide orient="horz" pos="1800"/>
        <p:guide pos="2880"/>
        <p:guide pos="5382"/>
        <p:guide pos="703"/>
        <p:guide pos="4905"/>
      </p:guideLst>
    </p:cSldViewPr>
  </p:slideViewPr>
  <p:notesTextViewPr>
    <p:cViewPr>
      <p:scale>
        <a:sx n="1" d="1"/>
        <a:sy n="1" d="1"/>
      </p:scale>
      <p:origin x="0" y="0"/>
    </p:cViewPr>
  </p:notesTextViewPr>
  <p:sorterViewPr>
    <p:cViewPr>
      <p:scale>
        <a:sx n="125" d="100"/>
        <a:sy n="125" d="100"/>
      </p:scale>
      <p:origin x="0" y="0"/>
    </p:cViewPr>
  </p:sorterViewPr>
  <p:notesViewPr>
    <p:cSldViewPr>
      <p:cViewPr varScale="1">
        <p:scale>
          <a:sx n="69" d="100"/>
          <a:sy n="69" d="100"/>
        </p:scale>
        <p:origin x="-283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gs" Target="tags/tag1.xml"/><Relationship Id="rId74" Type="http://schemas.openxmlformats.org/officeDocument/2006/relationships/font" Target="fonts/font18.fntdata"/><Relationship Id="rId73" Type="http://schemas.openxmlformats.org/officeDocument/2006/relationships/font" Target="fonts/font17.fntdata"/><Relationship Id="rId72" Type="http://schemas.openxmlformats.org/officeDocument/2006/relationships/font" Target="fonts/font16.fntdata"/><Relationship Id="rId71" Type="http://schemas.openxmlformats.org/officeDocument/2006/relationships/font" Target="fonts/font15.fntdata"/><Relationship Id="rId70" Type="http://schemas.openxmlformats.org/officeDocument/2006/relationships/font" Target="fonts/font14.fntdata"/><Relationship Id="rId7" Type="http://schemas.openxmlformats.org/officeDocument/2006/relationships/notesMaster" Target="notesMasters/notesMaster1.xml"/><Relationship Id="rId69" Type="http://schemas.openxmlformats.org/officeDocument/2006/relationships/font" Target="fonts/font13.fntdata"/><Relationship Id="rId68" Type="http://schemas.openxmlformats.org/officeDocument/2006/relationships/font" Target="fonts/font12.fntdata"/><Relationship Id="rId67" Type="http://schemas.openxmlformats.org/officeDocument/2006/relationships/font" Target="fonts/font11.fntdata"/><Relationship Id="rId66" Type="http://schemas.openxmlformats.org/officeDocument/2006/relationships/font" Target="fonts/font10.fntdata"/><Relationship Id="rId65" Type="http://schemas.openxmlformats.org/officeDocument/2006/relationships/font" Target="fonts/font9.fntdata"/><Relationship Id="rId64" Type="http://schemas.openxmlformats.org/officeDocument/2006/relationships/font" Target="fonts/font8.fntdata"/><Relationship Id="rId63" Type="http://schemas.openxmlformats.org/officeDocument/2006/relationships/font" Target="fonts/font7.fntdata"/><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 Target="slides/slide4.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3F1AEB4A-AEFC-41D2-9326-42F64AC97409}"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5AC3056E-C548-4068-928A-E6F6A3807197}"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A5B0A336-2B33-48EA-BBFD-D03F0799B66A}" type="datetimeFigureOut">
              <a:rPr lang="zh-CN" altLang="en-US"/>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4DE4397E-E099-4D08-AB54-47C878E61BCC}"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2" y="1775357"/>
            <a:ext cx="7772401" cy="1225021"/>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3238501"/>
            <a:ext cx="6400800" cy="1460500"/>
          </a:xfrm>
          <a:prstGeom prst="rect">
            <a:avLst/>
          </a:prstGeom>
        </p:spPr>
        <p:txBody>
          <a:bodyPr/>
          <a:lstStyle>
            <a:lvl1pPr marL="0" indent="0" algn="ctr">
              <a:buNone/>
              <a:defRPr>
                <a:solidFill>
                  <a:schemeClr val="tx1">
                    <a:tint val="75000"/>
                  </a:schemeClr>
                </a:solidFill>
              </a:defRPr>
            </a:lvl1pPr>
            <a:lvl2pPr marL="485775" indent="0" algn="ctr">
              <a:buNone/>
              <a:defRPr>
                <a:solidFill>
                  <a:schemeClr val="tx1">
                    <a:tint val="75000"/>
                  </a:schemeClr>
                </a:solidFill>
              </a:defRPr>
            </a:lvl2pPr>
            <a:lvl3pPr marL="972185" indent="0" algn="ctr">
              <a:buNone/>
              <a:defRPr>
                <a:solidFill>
                  <a:schemeClr val="tx1">
                    <a:tint val="75000"/>
                  </a:schemeClr>
                </a:solidFill>
              </a:defRPr>
            </a:lvl3pPr>
            <a:lvl4pPr marL="1457960" indent="0" algn="ctr">
              <a:buNone/>
              <a:defRPr>
                <a:solidFill>
                  <a:schemeClr val="tx1">
                    <a:tint val="75000"/>
                  </a:schemeClr>
                </a:solidFill>
              </a:defRPr>
            </a:lvl4pPr>
            <a:lvl5pPr marL="1944370" indent="0" algn="ctr">
              <a:buNone/>
              <a:defRPr>
                <a:solidFill>
                  <a:schemeClr val="tx1">
                    <a:tint val="75000"/>
                  </a:schemeClr>
                </a:solidFill>
              </a:defRPr>
            </a:lvl5pPr>
            <a:lvl6pPr marL="2430145" indent="0" algn="ctr">
              <a:buNone/>
              <a:defRPr>
                <a:solidFill>
                  <a:schemeClr val="tx1">
                    <a:tint val="75000"/>
                  </a:schemeClr>
                </a:solidFill>
              </a:defRPr>
            </a:lvl6pPr>
            <a:lvl7pPr marL="2916555" indent="0" algn="ctr">
              <a:buNone/>
              <a:defRPr>
                <a:solidFill>
                  <a:schemeClr val="tx1">
                    <a:tint val="75000"/>
                  </a:schemeClr>
                </a:solidFill>
              </a:defRPr>
            </a:lvl7pPr>
            <a:lvl8pPr marL="3402330" indent="0" algn="ctr">
              <a:buNone/>
              <a:defRPr>
                <a:solidFill>
                  <a:schemeClr val="tx1">
                    <a:tint val="75000"/>
                  </a:schemeClr>
                </a:solidFill>
              </a:defRPr>
            </a:lvl8pPr>
            <a:lvl9pPr marL="388810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07F6E8AF-E24F-4BCB-9F6F-28DBDC224385}"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75463" y="5305425"/>
            <a:ext cx="2133600" cy="304800"/>
          </a:xfrm>
        </p:spPr>
        <p:txBody>
          <a:bodyPr/>
          <a:lstStyle>
            <a:lvl1pPr>
              <a:defRPr>
                <a:solidFill>
                  <a:srgbClr val="000000"/>
                </a:solidFill>
              </a:defRPr>
            </a:lvl1pPr>
          </a:lstStyle>
          <a:p>
            <a:fld id="{0BEF2BCA-25E3-42DF-AD48-67CB3D87AD80}"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2" y="1333500"/>
            <a:ext cx="8229600" cy="3771636"/>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3750D93-1766-4370-966D-42509502E76E}"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D68655C1-D9CB-4A84-8783-39BDF89DF802}"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1" y="330730"/>
            <a:ext cx="1543051" cy="704320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2904" y="330730"/>
            <a:ext cx="4476751" cy="704320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20047CA7-7FDE-459A-BC89-16AA41F170DC}"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233988"/>
            <a:ext cx="2133600" cy="303212"/>
          </a:xfrm>
        </p:spPr>
        <p:txBody>
          <a:bodyPr/>
          <a:lstStyle>
            <a:lvl1pPr>
              <a:defRPr>
                <a:solidFill>
                  <a:srgbClr val="000000"/>
                </a:solidFill>
              </a:defRPr>
            </a:lvl1pPr>
          </a:lstStyle>
          <a:p>
            <a:fld id="{79056B72-6B1C-4CA2-A824-4AB8DAE53A9E}"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4" name="矩形 3"/>
          <p:cNvSpPr/>
          <p:nvPr/>
        </p:nvSpPr>
        <p:spPr>
          <a:xfrm>
            <a:off x="0" y="0"/>
            <a:ext cx="9144000" cy="595313"/>
          </a:xfrm>
          <a:prstGeom prst="rect">
            <a:avLst/>
          </a:prstGeom>
          <a:solidFill>
            <a:srgbClr val="E2A33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
              <a:ln w="38100">
                <a:solidFill>
                  <a:schemeClr val="bg1">
                    <a:lumMod val="75000"/>
                  </a:schemeClr>
                </a:solidFill>
              </a:ln>
            </a:endParaRPr>
          </a:p>
        </p:txBody>
      </p:sp>
      <p:pic>
        <p:nvPicPr>
          <p:cNvPr id="5" name="Picture 19" descr="12QT105R0-514H"/>
          <p:cNvPicPr>
            <a:picLocks noChangeAspect="1" noChangeArrowheads="1"/>
          </p:cNvPicPr>
          <p:nvPr/>
        </p:nvPicPr>
        <p:blipFill>
          <a:blip r:embed="rId2">
            <a:clrChange>
              <a:clrFrom>
                <a:srgbClr val="FFFFFF"/>
              </a:clrFrom>
              <a:clrTo>
                <a:srgbClr val="FFFFFF">
                  <a:alpha val="0"/>
                </a:srgbClr>
              </a:clrTo>
            </a:clrChange>
          </a:blip>
          <a:srcRect l="1878" t="35135" r="77484" b="36978"/>
          <a:stretch>
            <a:fillRect/>
          </a:stretch>
        </p:blipFill>
        <p:spPr bwMode="auto">
          <a:xfrm>
            <a:off x="8434388" y="95250"/>
            <a:ext cx="503237" cy="419365"/>
          </a:xfrm>
          <a:prstGeom prst="rect">
            <a:avLst/>
          </a:prstGeom>
          <a:noFill/>
          <a:ln w="9525">
            <a:noFill/>
            <a:miter lim="800000"/>
            <a:headEnd/>
            <a:tailEnd/>
          </a:ln>
        </p:spPr>
      </p:pic>
      <p:sp>
        <p:nvSpPr>
          <p:cNvPr id="6" name="矩形 5"/>
          <p:cNvSpPr/>
          <p:nvPr/>
        </p:nvSpPr>
        <p:spPr>
          <a:xfrm>
            <a:off x="0" y="535782"/>
            <a:ext cx="9144000" cy="38364"/>
          </a:xfrm>
          <a:prstGeom prst="rect">
            <a:avLst/>
          </a:prstGeom>
          <a:solidFill>
            <a:schemeClr val="bg2">
              <a:lumMod val="75000"/>
            </a:schemeClr>
          </a:solidFill>
          <a:ln>
            <a:solidFill>
              <a:srgbClr val="E2A33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
          </a:p>
        </p:txBody>
      </p:sp>
      <p:grpSp>
        <p:nvGrpSpPr>
          <p:cNvPr id="7" name="组合 13"/>
          <p:cNvGrpSpPr/>
          <p:nvPr/>
        </p:nvGrpSpPr>
        <p:grpSpPr bwMode="auto">
          <a:xfrm>
            <a:off x="0" y="0"/>
            <a:ext cx="642938" cy="1012032"/>
            <a:chOff x="0" y="42864"/>
            <a:chExt cx="3731928" cy="6840238"/>
          </a:xfrm>
        </p:grpSpPr>
        <p:pic>
          <p:nvPicPr>
            <p:cNvPr id="8" name="图片 15" descr="1728122_001449748_2.jpg"/>
            <p:cNvPicPr>
              <a:picLocks noChangeAspect="1"/>
            </p:cNvPicPr>
            <p:nvPr/>
          </p:nvPicPr>
          <p:blipFill>
            <a:blip r:embed="rId3">
              <a:clrChange>
                <a:clrFrom>
                  <a:srgbClr val="FFFFFF"/>
                </a:clrFrom>
                <a:clrTo>
                  <a:srgbClr val="FFFFFF">
                    <a:alpha val="0"/>
                  </a:srgbClr>
                </a:clrTo>
              </a:clrChange>
            </a:blip>
            <a:srcRect l="-3983" t="16666"/>
            <a:stretch>
              <a:fillRect/>
            </a:stretch>
          </p:blipFill>
          <p:spPr bwMode="auto">
            <a:xfrm flipH="1">
              <a:off x="0" y="1168086"/>
              <a:ext cx="3731928" cy="5715016"/>
            </a:xfrm>
            <a:prstGeom prst="rect">
              <a:avLst/>
            </a:prstGeom>
            <a:noFill/>
            <a:ln w="9525">
              <a:noFill/>
              <a:miter lim="800000"/>
              <a:headEnd/>
              <a:tailEnd/>
            </a:ln>
          </p:spPr>
        </p:pic>
        <p:pic>
          <p:nvPicPr>
            <p:cNvPr id="9" name="图片 18" descr="fu.jpg"/>
            <p:cNvPicPr>
              <a:picLocks noChangeAspect="1"/>
            </p:cNvPicPr>
            <p:nvPr/>
          </p:nvPicPr>
          <p:blipFill>
            <a:blip r:embed="rId4">
              <a:clrChange>
                <a:clrFrom>
                  <a:srgbClr val="FFFFFF"/>
                </a:clrFrom>
                <a:clrTo>
                  <a:srgbClr val="FFFFFF">
                    <a:alpha val="0"/>
                  </a:srgbClr>
                </a:clrTo>
              </a:clrChange>
            </a:blip>
            <a:srcRect r="1666" b="3275"/>
            <a:stretch>
              <a:fillRect/>
            </a:stretch>
          </p:blipFill>
          <p:spPr bwMode="auto">
            <a:xfrm>
              <a:off x="28576" y="42864"/>
              <a:ext cx="3327438" cy="1071548"/>
            </a:xfrm>
            <a:prstGeom prst="rect">
              <a:avLst/>
            </a:prstGeom>
            <a:noFill/>
            <a:ln w="9525">
              <a:noFill/>
              <a:miter lim="800000"/>
              <a:headEnd/>
              <a:tailEnd/>
            </a:ln>
          </p:spPr>
        </p:pic>
      </p:grpSp>
      <p:sp>
        <p:nvSpPr>
          <p:cNvPr id="2" name="标题 1"/>
          <p:cNvSpPr>
            <a:spLocks noGrp="1"/>
          </p:cNvSpPr>
          <p:nvPr>
            <p:ph type="title"/>
          </p:nvPr>
        </p:nvSpPr>
        <p:spPr>
          <a:xfrm>
            <a:off x="457200" y="476233"/>
            <a:ext cx="8229600" cy="892975"/>
          </a:xfrm>
        </p:spPr>
        <p:txBody>
          <a:bodyPr>
            <a:normAutofit/>
          </a:bodyPr>
          <a:lstStyle>
            <a:lvl1pPr algn="l">
              <a:defRPr sz="2665">
                <a:latin typeface="Verdana" panose="020B0604030504040204" pitchFamily="34" charset="0"/>
                <a:cs typeface="Verdana" panose="020B0604030504040204"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488272"/>
            <a:ext cx="8229600" cy="3616864"/>
          </a:xfrm>
        </p:spPr>
        <p:txBody>
          <a:bodyPr/>
          <a:lstStyle>
            <a:lvl1pPr>
              <a:defRPr sz="1665">
                <a:solidFill>
                  <a:schemeClr val="tx1"/>
                </a:solidFill>
                <a:latin typeface="Miriam" panose="020B0502050101010101" pitchFamily="34" charset="-79"/>
                <a:cs typeface="Miriam" panose="020B0502050101010101" pitchFamily="34" charset="-79"/>
              </a:defRPr>
            </a:lvl1pPr>
            <a:lvl2pPr>
              <a:defRPr sz="1665"/>
            </a:lvl2pPr>
            <a:lvl3pPr>
              <a:defRPr sz="1665"/>
            </a:lvl3pPr>
            <a:lvl4pPr>
              <a:defRPr sz="1665"/>
            </a:lvl4pPr>
            <a:lvl5pPr>
              <a:defRPr sz="1665"/>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0" name="日期占位符 3"/>
          <p:cNvSpPr>
            <a:spLocks noGrp="1"/>
          </p:cNvSpPr>
          <p:nvPr>
            <p:ph type="dt" sz="half" idx="10"/>
          </p:nvPr>
        </p:nvSpPr>
        <p:spPr>
          <a:xfrm>
            <a:off x="457200" y="5296958"/>
            <a:ext cx="2133600" cy="304271"/>
          </a:xfrm>
        </p:spPr>
        <p:txBody>
          <a:bodyPr/>
          <a:lstStyle>
            <a:lvl1pPr>
              <a:defRPr/>
            </a:lvl1pPr>
          </a:lstStyle>
          <a:p>
            <a:pPr>
              <a:defRPr/>
            </a:pPr>
            <a:fld id="{00289363-89D0-4759-8E20-E8906A816995}" type="datetimeFigureOut">
              <a:rPr lang="zh-CN" altLang="en-US"/>
            </a:fld>
            <a:endParaRPr lang="zh-CN" altLang="en-US"/>
          </a:p>
        </p:txBody>
      </p:sp>
      <p:sp>
        <p:nvSpPr>
          <p:cNvPr id="11" name="页脚占位符 4"/>
          <p:cNvSpPr>
            <a:spLocks noGrp="1"/>
          </p:cNvSpPr>
          <p:nvPr>
            <p:ph type="ftr" sz="quarter" idx="11"/>
          </p:nvPr>
        </p:nvSpPr>
        <p:spPr>
          <a:xfrm>
            <a:off x="3124200" y="5296958"/>
            <a:ext cx="2895600" cy="304271"/>
          </a:xfrm>
        </p:spPr>
        <p:txBody>
          <a:bodyPr/>
          <a:lstStyle>
            <a:lvl1pPr>
              <a:defRPr/>
            </a:lvl1pPr>
          </a:lstStyle>
          <a:p>
            <a:pPr>
              <a:defRPr/>
            </a:pPr>
            <a:endParaRPr lang="zh-CN" altLang="en-US"/>
          </a:p>
        </p:txBody>
      </p:sp>
      <p:sp>
        <p:nvSpPr>
          <p:cNvPr id="12" name="灯片编号占位符 5"/>
          <p:cNvSpPr>
            <a:spLocks noGrp="1"/>
          </p:cNvSpPr>
          <p:nvPr>
            <p:ph type="sldNum" sz="quarter" idx="12"/>
          </p:nvPr>
        </p:nvSpPr>
        <p:spPr/>
        <p:txBody>
          <a:bodyPr/>
          <a:lstStyle>
            <a:lvl1pPr>
              <a:defRPr/>
            </a:lvl1pPr>
          </a:lstStyle>
          <a:p>
            <a:pPr>
              <a:defRPr/>
            </a:pPr>
            <a:fld id="{AB768A08-B741-4906-9D8D-7C8AB6DB008D}" type="slidenum">
              <a:rPr lang="zh-CN" altLang="en-US"/>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512" y="4513684"/>
            <a:ext cx="461963" cy="1074738"/>
          </a:xfrm>
          <a:prstGeom prst="rect">
            <a:avLst/>
          </a:prstGeom>
          <a:noFill/>
          <a:ln>
            <a:noFill/>
          </a:ln>
          <a:effectLst>
            <a:reflection blurRad="6350" stA="50000" endA="300" endPos="55000" dist="381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5" y="3672418"/>
            <a:ext cx="7772401" cy="1135063"/>
          </a:xfrm>
          <a:prstGeom prst="rect">
            <a:avLst/>
          </a:prstGeom>
        </p:spPr>
        <p:txBody>
          <a:bodyPr anchor="t"/>
          <a:lstStyle>
            <a:lvl1pPr algn="l">
              <a:defRPr sz="43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5" y="2422261"/>
            <a:ext cx="7772401" cy="1250156"/>
          </a:xfrm>
          <a:prstGeom prst="rect">
            <a:avLst/>
          </a:prstGeom>
        </p:spPr>
        <p:txBody>
          <a:bodyPr anchor="b"/>
          <a:lstStyle>
            <a:lvl1pPr marL="0" indent="0">
              <a:buNone/>
              <a:defRPr sz="2100">
                <a:solidFill>
                  <a:schemeClr val="tx1">
                    <a:tint val="75000"/>
                  </a:schemeClr>
                </a:solidFill>
              </a:defRPr>
            </a:lvl1pPr>
            <a:lvl2pPr marL="485775" indent="0">
              <a:buNone/>
              <a:defRPr sz="1900">
                <a:solidFill>
                  <a:schemeClr val="tx1">
                    <a:tint val="75000"/>
                  </a:schemeClr>
                </a:solidFill>
              </a:defRPr>
            </a:lvl2pPr>
            <a:lvl3pPr marL="972185" indent="0">
              <a:buNone/>
              <a:defRPr sz="1700">
                <a:solidFill>
                  <a:schemeClr val="tx1">
                    <a:tint val="75000"/>
                  </a:schemeClr>
                </a:solidFill>
              </a:defRPr>
            </a:lvl3pPr>
            <a:lvl4pPr marL="1457960" indent="0">
              <a:buNone/>
              <a:defRPr sz="1500">
                <a:solidFill>
                  <a:schemeClr val="tx1">
                    <a:tint val="75000"/>
                  </a:schemeClr>
                </a:solidFill>
              </a:defRPr>
            </a:lvl4pPr>
            <a:lvl5pPr marL="1944370" indent="0">
              <a:buNone/>
              <a:defRPr sz="1500">
                <a:solidFill>
                  <a:schemeClr val="tx1">
                    <a:tint val="75000"/>
                  </a:schemeClr>
                </a:solidFill>
              </a:defRPr>
            </a:lvl5pPr>
            <a:lvl6pPr marL="2430145" indent="0">
              <a:buNone/>
              <a:defRPr sz="1500">
                <a:solidFill>
                  <a:schemeClr val="tx1">
                    <a:tint val="75000"/>
                  </a:schemeClr>
                </a:solidFill>
              </a:defRPr>
            </a:lvl6pPr>
            <a:lvl7pPr marL="2916555" indent="0">
              <a:buNone/>
              <a:defRPr sz="1500">
                <a:solidFill>
                  <a:schemeClr val="tx1">
                    <a:tint val="75000"/>
                  </a:schemeClr>
                </a:solidFill>
              </a:defRPr>
            </a:lvl7pPr>
            <a:lvl8pPr marL="3402330" indent="0">
              <a:buNone/>
              <a:defRPr sz="1500">
                <a:solidFill>
                  <a:schemeClr val="tx1">
                    <a:tint val="75000"/>
                  </a:schemeClr>
                </a:solidFill>
              </a:defRPr>
            </a:lvl8pPr>
            <a:lvl9pPr marL="3888105" indent="0">
              <a:buNone/>
              <a:defRPr sz="15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A40CDE6A-8D12-446C-BA96-4B51A018CDE1}"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89FB6924-0012-4A79-A1AF-27C8FD03916B}"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1" y="1926169"/>
            <a:ext cx="3009900" cy="5447771"/>
          </a:xfrm>
          <a:prstGeom prst="rect">
            <a:avLst/>
          </a:prstGeo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505201" y="1926169"/>
            <a:ext cx="3009900" cy="5447771"/>
          </a:xfrm>
          <a:prstGeom prst="rect">
            <a:avLst/>
          </a:prstGeo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6714D6E-76D1-4BAB-BE98-05B92F0B7748}"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D3BF5422-673C-4730-9846-C0A141430129}"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3" y="1279261"/>
            <a:ext cx="4040188" cy="533136"/>
          </a:xfrm>
          <a:prstGeom prst="rect">
            <a:avLst/>
          </a:prstGeom>
        </p:spPr>
        <p:txBody>
          <a:bodyPr anchor="b"/>
          <a:lstStyle>
            <a:lvl1pPr marL="0" indent="0">
              <a:buNone/>
              <a:defRPr sz="2600" b="1"/>
            </a:lvl1pPr>
            <a:lvl2pPr marL="485775" indent="0">
              <a:buNone/>
              <a:defRPr sz="2100" b="1"/>
            </a:lvl2pPr>
            <a:lvl3pPr marL="972185" indent="0">
              <a:buNone/>
              <a:defRPr sz="1900" b="1"/>
            </a:lvl3pPr>
            <a:lvl4pPr marL="1457960" indent="0">
              <a:buNone/>
              <a:defRPr sz="1700" b="1"/>
            </a:lvl4pPr>
            <a:lvl5pPr marL="1944370" indent="0">
              <a:buNone/>
              <a:defRPr sz="1700" b="1"/>
            </a:lvl5pPr>
            <a:lvl6pPr marL="2430145" indent="0">
              <a:buNone/>
              <a:defRPr sz="1700" b="1"/>
            </a:lvl6pPr>
            <a:lvl7pPr marL="2916555" indent="0">
              <a:buNone/>
              <a:defRPr sz="1700" b="1"/>
            </a:lvl7pPr>
            <a:lvl8pPr marL="3402330" indent="0">
              <a:buNone/>
              <a:defRPr sz="1700" b="1"/>
            </a:lvl8pPr>
            <a:lvl9pPr marL="3888105" indent="0">
              <a:buNone/>
              <a:defRPr sz="17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3" y="1812397"/>
            <a:ext cx="4040188" cy="3292741"/>
          </a:xfrm>
          <a:prstGeom prst="rect">
            <a:avLst/>
          </a:prstGeo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9" y="1279261"/>
            <a:ext cx="4041775" cy="533136"/>
          </a:xfrm>
          <a:prstGeom prst="rect">
            <a:avLst/>
          </a:prstGeom>
        </p:spPr>
        <p:txBody>
          <a:bodyPr anchor="b"/>
          <a:lstStyle>
            <a:lvl1pPr marL="0" indent="0">
              <a:buNone/>
              <a:defRPr sz="2600" b="1"/>
            </a:lvl1pPr>
            <a:lvl2pPr marL="485775" indent="0">
              <a:buNone/>
              <a:defRPr sz="2100" b="1"/>
            </a:lvl2pPr>
            <a:lvl3pPr marL="972185" indent="0">
              <a:buNone/>
              <a:defRPr sz="1900" b="1"/>
            </a:lvl3pPr>
            <a:lvl4pPr marL="1457960" indent="0">
              <a:buNone/>
              <a:defRPr sz="1700" b="1"/>
            </a:lvl4pPr>
            <a:lvl5pPr marL="1944370" indent="0">
              <a:buNone/>
              <a:defRPr sz="1700" b="1"/>
            </a:lvl5pPr>
            <a:lvl6pPr marL="2430145" indent="0">
              <a:buNone/>
              <a:defRPr sz="1700" b="1"/>
            </a:lvl6pPr>
            <a:lvl7pPr marL="2916555" indent="0">
              <a:buNone/>
              <a:defRPr sz="1700" b="1"/>
            </a:lvl7pPr>
            <a:lvl8pPr marL="3402330" indent="0">
              <a:buNone/>
              <a:defRPr sz="1700" b="1"/>
            </a:lvl8pPr>
            <a:lvl9pPr marL="3888105" indent="0">
              <a:buNone/>
              <a:defRPr sz="17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9" y="1812397"/>
            <a:ext cx="4041775" cy="3292741"/>
          </a:xfrm>
          <a:prstGeom prst="rect">
            <a:avLst/>
          </a:prstGeo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FF082660-F0B9-4659-BE6E-699FF4DF9A67}" type="datetime1">
              <a:rPr lang="zh-CN" altLang="en-US"/>
            </a:fld>
            <a:endParaRPr lang="zh-CN" altLang="en-US"/>
          </a:p>
        </p:txBody>
      </p:sp>
      <p:sp>
        <p:nvSpPr>
          <p:cNvPr id="8"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9"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046EF35B-251A-4461-A0BF-A256A976142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68274A1-F640-42BC-B702-BB249A95A0DA}" type="datetime1">
              <a:rPr lang="zh-CN" altLang="en-US"/>
            </a:fld>
            <a:endParaRPr lang="zh-CN" altLang="en-US"/>
          </a:p>
        </p:txBody>
      </p:sp>
      <p:sp>
        <p:nvSpPr>
          <p:cNvPr id="4"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5" name="灯片编号占位符 5"/>
          <p:cNvSpPr>
            <a:spLocks noGrp="1"/>
          </p:cNvSpPr>
          <p:nvPr>
            <p:ph type="sldNum" sz="quarter" idx="12"/>
          </p:nvPr>
        </p:nvSpPr>
        <p:spPr>
          <a:xfrm>
            <a:off x="6732588" y="5233988"/>
            <a:ext cx="2132012" cy="303212"/>
          </a:xfrm>
        </p:spPr>
        <p:txBody>
          <a:bodyPr/>
          <a:lstStyle>
            <a:lvl1pPr>
              <a:defRPr>
                <a:solidFill>
                  <a:srgbClr val="000000"/>
                </a:solidFill>
              </a:defRPr>
            </a:lvl1pPr>
          </a:lstStyle>
          <a:p>
            <a:fld id="{B74F44B1-B9D3-4D7E-81F3-32341352D6D0}"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FF6562D6-B388-4F8A-9EA0-CDB1DB52F556}" type="datetime1">
              <a:rPr lang="zh-CN" altLang="en-US"/>
            </a:fld>
            <a:endParaRPr lang="zh-CN" altLang="en-US"/>
          </a:p>
        </p:txBody>
      </p:sp>
      <p:sp>
        <p:nvSpPr>
          <p:cNvPr id="3"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4" name="灯片编号占位符 5"/>
          <p:cNvSpPr>
            <a:spLocks noGrp="1"/>
          </p:cNvSpPr>
          <p:nvPr>
            <p:ph type="sldNum" sz="quarter" idx="12"/>
          </p:nvPr>
        </p:nvSpPr>
        <p:spPr>
          <a:xfrm>
            <a:off x="6804025" y="5233988"/>
            <a:ext cx="2133600" cy="303212"/>
          </a:xfrm>
        </p:spPr>
        <p:txBody>
          <a:bodyPr/>
          <a:lstStyle>
            <a:lvl1pPr>
              <a:defRPr>
                <a:solidFill>
                  <a:srgbClr val="000000"/>
                </a:solidFill>
              </a:defRPr>
            </a:lvl1pPr>
          </a:lstStyle>
          <a:p>
            <a:fld id="{48F9528E-ED24-4E0F-A2EB-792AE91A4D28}"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4" cy="968375"/>
          </a:xfrm>
          <a:prstGeom prst="rect">
            <a:avLst/>
          </a:prstGeom>
        </p:spPr>
        <p:txBody>
          <a:bodyPr anchor="b"/>
          <a:lstStyle>
            <a:lvl1pPr algn="l">
              <a:defRPr sz="21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4" y="227543"/>
            <a:ext cx="5111751" cy="4877595"/>
          </a:xfrm>
          <a:prstGeom prst="rect">
            <a:avLst/>
          </a:prstGeo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195918"/>
            <a:ext cx="3008314" cy="3909219"/>
          </a:xfrm>
          <a:prstGeom prst="rect">
            <a:avLst/>
          </a:prstGeom>
        </p:spPr>
        <p:txBody>
          <a:bodyPr/>
          <a:lstStyle>
            <a:lvl1pPr marL="0" indent="0">
              <a:buNone/>
              <a:defRPr sz="1500"/>
            </a:lvl1pPr>
            <a:lvl2pPr marL="485775" indent="0">
              <a:buNone/>
              <a:defRPr sz="1300"/>
            </a:lvl2pPr>
            <a:lvl3pPr marL="972185" indent="0">
              <a:buNone/>
              <a:defRPr sz="1100"/>
            </a:lvl3pPr>
            <a:lvl4pPr marL="1457960" indent="0">
              <a:buNone/>
              <a:defRPr sz="1000"/>
            </a:lvl4pPr>
            <a:lvl5pPr marL="1944370" indent="0">
              <a:buNone/>
              <a:defRPr sz="1000"/>
            </a:lvl5pPr>
            <a:lvl6pPr marL="2430145" indent="0">
              <a:buNone/>
              <a:defRPr sz="1000"/>
            </a:lvl6pPr>
            <a:lvl7pPr marL="2916555" indent="0">
              <a:buNone/>
              <a:defRPr sz="1000"/>
            </a:lvl7pPr>
            <a:lvl8pPr marL="3402330" indent="0">
              <a:buNone/>
              <a:defRPr sz="1000"/>
            </a:lvl8pPr>
            <a:lvl9pPr marL="3888105"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8C668E16-6915-47CC-9265-4A3A1251BE1B}"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75463" y="5305425"/>
            <a:ext cx="2133600" cy="304800"/>
          </a:xfrm>
        </p:spPr>
        <p:txBody>
          <a:bodyPr/>
          <a:lstStyle>
            <a:lvl1pPr>
              <a:defRPr>
                <a:solidFill>
                  <a:srgbClr val="000000"/>
                </a:solidFill>
              </a:defRPr>
            </a:lvl1pPr>
          </a:lstStyle>
          <a:p>
            <a:fld id="{8D9E96B0-17E5-4E8D-AB26-8FA35DFC4CCA}"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a:prstGeom prst="rect">
            <a:avLst/>
          </a:prstGeom>
        </p:spPr>
        <p:txBody>
          <a:bodyPr anchor="b"/>
          <a:lstStyle>
            <a:lvl1pPr algn="l">
              <a:defRPr sz="21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a:prstGeom prst="rect">
            <a:avLst/>
          </a:prstGeom>
        </p:spPr>
        <p:txBody>
          <a:bodyPr/>
          <a:lstStyle>
            <a:lvl1pPr marL="0" indent="0">
              <a:buNone/>
              <a:defRPr sz="3400"/>
            </a:lvl1pPr>
            <a:lvl2pPr marL="485775" indent="0">
              <a:buNone/>
              <a:defRPr sz="3000"/>
            </a:lvl2pPr>
            <a:lvl3pPr marL="972185" indent="0">
              <a:buNone/>
              <a:defRPr sz="2600"/>
            </a:lvl3pPr>
            <a:lvl4pPr marL="1457960" indent="0">
              <a:buNone/>
              <a:defRPr sz="2100"/>
            </a:lvl4pPr>
            <a:lvl5pPr marL="1944370" indent="0">
              <a:buNone/>
              <a:defRPr sz="2100"/>
            </a:lvl5pPr>
            <a:lvl6pPr marL="2430145" indent="0">
              <a:buNone/>
              <a:defRPr sz="2100"/>
            </a:lvl6pPr>
            <a:lvl7pPr marL="2916555" indent="0">
              <a:buNone/>
              <a:defRPr sz="2100"/>
            </a:lvl7pPr>
            <a:lvl8pPr marL="3402330" indent="0">
              <a:buNone/>
              <a:defRPr sz="2100"/>
            </a:lvl8pPr>
            <a:lvl9pPr marL="3888105" indent="0">
              <a:buNone/>
              <a:defRPr sz="2100"/>
            </a:lvl9pPr>
          </a:lstStyle>
          <a:p>
            <a:pPr lvl="0"/>
            <a:endParaRPr lang="zh-CN" altLang="en-US" noProof="0"/>
          </a:p>
        </p:txBody>
      </p:sp>
      <p:sp>
        <p:nvSpPr>
          <p:cNvPr id="4" name="文本占位符 3"/>
          <p:cNvSpPr>
            <a:spLocks noGrp="1"/>
          </p:cNvSpPr>
          <p:nvPr>
            <p:ph type="body" sz="half" idx="2"/>
          </p:nvPr>
        </p:nvSpPr>
        <p:spPr>
          <a:xfrm>
            <a:off x="1792288" y="4472782"/>
            <a:ext cx="5486400" cy="670718"/>
          </a:xfrm>
          <a:prstGeom prst="rect">
            <a:avLst/>
          </a:prstGeom>
        </p:spPr>
        <p:txBody>
          <a:bodyPr/>
          <a:lstStyle>
            <a:lvl1pPr marL="0" indent="0">
              <a:buNone/>
              <a:defRPr sz="1500"/>
            </a:lvl1pPr>
            <a:lvl2pPr marL="485775" indent="0">
              <a:buNone/>
              <a:defRPr sz="1300"/>
            </a:lvl2pPr>
            <a:lvl3pPr marL="972185" indent="0">
              <a:buNone/>
              <a:defRPr sz="1100"/>
            </a:lvl3pPr>
            <a:lvl4pPr marL="1457960" indent="0">
              <a:buNone/>
              <a:defRPr sz="1000"/>
            </a:lvl4pPr>
            <a:lvl5pPr marL="1944370" indent="0">
              <a:buNone/>
              <a:defRPr sz="1000"/>
            </a:lvl5pPr>
            <a:lvl6pPr marL="2430145" indent="0">
              <a:buNone/>
              <a:defRPr sz="1000"/>
            </a:lvl6pPr>
            <a:lvl7pPr marL="2916555" indent="0">
              <a:buNone/>
              <a:defRPr sz="1000"/>
            </a:lvl7pPr>
            <a:lvl8pPr marL="3402330" indent="0">
              <a:buNone/>
              <a:defRPr sz="1000"/>
            </a:lvl8pPr>
            <a:lvl9pPr marL="3888105"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ABE2EB63-1496-4F10-B9AA-601C06943D2D}"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04025" y="5289550"/>
            <a:ext cx="2133600" cy="304800"/>
          </a:xfrm>
        </p:spPr>
        <p:txBody>
          <a:bodyPr/>
          <a:lstStyle>
            <a:lvl1pPr>
              <a:defRPr>
                <a:solidFill>
                  <a:srgbClr val="000000"/>
                </a:solidFill>
              </a:defRPr>
            </a:lvl1pPr>
          </a:lstStyle>
          <a:p>
            <a:fld id="{715A6020-3DCC-4997-A86B-479523A4443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8D7"/>
        </a:solidFill>
        <a:effectLst/>
      </p:bgPr>
    </p:bg>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512" y="4513684"/>
            <a:ext cx="461963" cy="1074738"/>
          </a:xfrm>
          <a:prstGeom prst="rect">
            <a:avLst/>
          </a:prstGeom>
          <a:noFill/>
          <a:ln>
            <a:noFill/>
          </a:ln>
          <a:effectLst>
            <a:reflection blurRad="6350" stA="50000" endA="300" endPos="55000" dist="381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373CCE81-06BF-472B-BEA2-B659800C0E3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ctr" defTabSz="971550" rtl="0" eaLnBrk="0" fontAlgn="base" hangingPunct="0">
        <a:spcBef>
          <a:spcPct val="0"/>
        </a:spcBef>
        <a:spcAft>
          <a:spcPct val="0"/>
        </a:spcAft>
        <a:defRPr sz="4700" kern="1200">
          <a:solidFill>
            <a:schemeClr val="tx1"/>
          </a:solidFill>
          <a:latin typeface="+mj-lt"/>
          <a:ea typeface="+mj-ea"/>
          <a:cs typeface="+mj-cs"/>
        </a:defRPr>
      </a:lvl1pPr>
      <a:lvl2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2pPr>
      <a:lvl3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3pPr>
      <a:lvl4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4pPr>
      <a:lvl5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5pPr>
      <a:lvl6pPr marL="4572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6pPr>
      <a:lvl7pPr marL="9144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7pPr>
      <a:lvl8pPr marL="13716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8pPr>
      <a:lvl9pPr marL="18288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9pPr>
    </p:titleStyle>
    <p:bodyStyle>
      <a:lvl1pPr marL="363855" indent="-363855" algn="l" defTabSz="971550"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1pPr>
      <a:lvl2pPr marL="789305" indent="-303530" algn="l" defTabSz="971550" rtl="0" eaLnBrk="0" fontAlgn="base" hangingPunct="0">
        <a:spcBef>
          <a:spcPct val="20000"/>
        </a:spcBef>
        <a:spcAft>
          <a:spcPct val="0"/>
        </a:spcAft>
        <a:buFont typeface="Arial" panose="020B0604020202020204" pitchFamily="34" charset="0"/>
        <a:buChar char="–"/>
        <a:defRPr sz="3000" kern="1200">
          <a:solidFill>
            <a:schemeClr val="tx1"/>
          </a:solidFill>
          <a:latin typeface="+mn-lt"/>
          <a:ea typeface="+mn-ea"/>
          <a:cs typeface="+mn-cs"/>
        </a:defRPr>
      </a:lvl2pPr>
      <a:lvl3pPr marL="1214755" indent="-243205" algn="l" defTabSz="97155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3pPr>
      <a:lvl4pPr marL="1700530" indent="-243205" algn="l" defTabSz="97155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4pPr>
      <a:lvl5pPr marL="2186305" indent="-243205" algn="l" defTabSz="97155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5pPr>
      <a:lvl6pPr marL="2673350"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59125"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5535"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1310"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72185" rtl="0" eaLnBrk="1" latinLnBrk="0" hangingPunct="1">
        <a:defRPr sz="1900" kern="1200">
          <a:solidFill>
            <a:schemeClr val="tx1"/>
          </a:solidFill>
          <a:latin typeface="+mn-lt"/>
          <a:ea typeface="+mn-ea"/>
          <a:cs typeface="+mn-cs"/>
        </a:defRPr>
      </a:lvl1pPr>
      <a:lvl2pPr marL="485775" algn="l" defTabSz="972185" rtl="0" eaLnBrk="1" latinLnBrk="0" hangingPunct="1">
        <a:defRPr sz="1900" kern="1200">
          <a:solidFill>
            <a:schemeClr val="tx1"/>
          </a:solidFill>
          <a:latin typeface="+mn-lt"/>
          <a:ea typeface="+mn-ea"/>
          <a:cs typeface="+mn-cs"/>
        </a:defRPr>
      </a:lvl2pPr>
      <a:lvl3pPr marL="972185" algn="l" defTabSz="972185" rtl="0" eaLnBrk="1" latinLnBrk="0" hangingPunct="1">
        <a:defRPr sz="1900" kern="1200">
          <a:solidFill>
            <a:schemeClr val="tx1"/>
          </a:solidFill>
          <a:latin typeface="+mn-lt"/>
          <a:ea typeface="+mn-ea"/>
          <a:cs typeface="+mn-cs"/>
        </a:defRPr>
      </a:lvl3pPr>
      <a:lvl4pPr marL="1457960" algn="l" defTabSz="972185" rtl="0" eaLnBrk="1" latinLnBrk="0" hangingPunct="1">
        <a:defRPr sz="1900" kern="1200">
          <a:solidFill>
            <a:schemeClr val="tx1"/>
          </a:solidFill>
          <a:latin typeface="+mn-lt"/>
          <a:ea typeface="+mn-ea"/>
          <a:cs typeface="+mn-cs"/>
        </a:defRPr>
      </a:lvl4pPr>
      <a:lvl5pPr marL="1944370" algn="l" defTabSz="972185" rtl="0" eaLnBrk="1" latinLnBrk="0" hangingPunct="1">
        <a:defRPr sz="1900" kern="1200">
          <a:solidFill>
            <a:schemeClr val="tx1"/>
          </a:solidFill>
          <a:latin typeface="+mn-lt"/>
          <a:ea typeface="+mn-ea"/>
          <a:cs typeface="+mn-cs"/>
        </a:defRPr>
      </a:lvl5pPr>
      <a:lvl6pPr marL="2430145" algn="l" defTabSz="972185" rtl="0" eaLnBrk="1" latinLnBrk="0" hangingPunct="1">
        <a:defRPr sz="1900" kern="1200">
          <a:solidFill>
            <a:schemeClr val="tx1"/>
          </a:solidFill>
          <a:latin typeface="+mn-lt"/>
          <a:ea typeface="+mn-ea"/>
          <a:cs typeface="+mn-cs"/>
        </a:defRPr>
      </a:lvl6pPr>
      <a:lvl7pPr marL="2916555" algn="l" defTabSz="972185" rtl="0" eaLnBrk="1" latinLnBrk="0" hangingPunct="1">
        <a:defRPr sz="1900" kern="1200">
          <a:solidFill>
            <a:schemeClr val="tx1"/>
          </a:solidFill>
          <a:latin typeface="+mn-lt"/>
          <a:ea typeface="+mn-ea"/>
          <a:cs typeface="+mn-cs"/>
        </a:defRPr>
      </a:lvl7pPr>
      <a:lvl8pPr marL="3402330" algn="l" defTabSz="972185" rtl="0" eaLnBrk="1" latinLnBrk="0" hangingPunct="1">
        <a:defRPr sz="1900" kern="1200">
          <a:solidFill>
            <a:schemeClr val="tx1"/>
          </a:solidFill>
          <a:latin typeface="+mn-lt"/>
          <a:ea typeface="+mn-ea"/>
          <a:cs typeface="+mn-cs"/>
        </a:defRPr>
      </a:lvl8pPr>
      <a:lvl9pPr marL="3888105" algn="l" defTabSz="97218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jpe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image" Target="../media/image15.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4.jpe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image" Target="../media/image24.jpeg"/><Relationship Id="rId1"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9.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9.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2.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jpeg"/><Relationship Id="rId1" Type="http://schemas.openxmlformats.org/officeDocument/2006/relationships/image" Target="../media/image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hyperlink" Target="Eastern%20Philosophers%20vs%20Western%20Philos.mp4" TargetMode="Externa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sp>
        <p:nvSpPr>
          <p:cNvPr id="6" name="标题 1"/>
          <p:cNvSpPr txBox="1"/>
          <p:nvPr/>
        </p:nvSpPr>
        <p:spPr>
          <a:xfrm>
            <a:off x="1666875" y="2744788"/>
            <a:ext cx="5810250" cy="400050"/>
          </a:xfrm>
          <a:prstGeom prst="rect">
            <a:avLst/>
          </a:prstGeom>
          <a:noFill/>
          <a:ln>
            <a:noFill/>
          </a:ln>
        </p:spPr>
        <p:txBody>
          <a:bodyPr>
            <a:spAutoFit/>
          </a:bodyPr>
          <a:lstStyle>
            <a:defPPr>
              <a:defRPr lang="zh-CN"/>
            </a:defPPr>
            <a:lvl1pPr defTabSz="971550" fontAlgn="base">
              <a:spcBef>
                <a:spcPct val="0"/>
              </a:spcBef>
              <a:spcAft>
                <a:spcPct val="0"/>
              </a:spcAft>
              <a:defRPr sz="3600">
                <a:solidFill>
                  <a:srgbClr val="E88D06"/>
                </a:solidFill>
                <a:latin typeface="华文细黑" panose="02010600040101010101" pitchFamily="2" charset="-122"/>
                <a:ea typeface="华文细黑" panose="02010600040101010101" pitchFamily="2" charset="-122"/>
              </a:defRPr>
            </a:lvl1pPr>
            <a:lvl2pPr marL="742950" indent="-285750" defTabSz="971550" eaLnBrk="0" fontAlgn="base" hangingPunct="0">
              <a:spcBef>
                <a:spcPct val="0"/>
              </a:spcBef>
              <a:spcAft>
                <a:spcPct val="0"/>
              </a:spcAft>
              <a:defRPr sz="1900">
                <a:latin typeface="Arial" panose="020B0604020202020204" pitchFamily="34" charset="0"/>
                <a:ea typeface="宋体" panose="02010600030101010101" pitchFamily="2" charset="-122"/>
              </a:defRPr>
            </a:lvl2pPr>
            <a:lvl3pPr marL="11430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3pPr>
            <a:lvl4pPr marL="16002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4pPr>
            <a:lvl5pPr marL="20574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5pPr>
            <a:lvl6pPr marL="25146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6pPr>
            <a:lvl7pPr marL="29718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7pPr>
            <a:lvl8pPr marL="34290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8pPr>
            <a:lvl9pPr marL="38862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9pPr>
          </a:lstStyle>
          <a:p>
            <a:pPr algn="ctr" eaLnBrk="1" hangingPunct="1">
              <a:defRPr/>
            </a:pPr>
            <a:r>
              <a:rPr lang="en-US" altLang="zh-CN" sz="1950" dirty="0" smtClean="0">
                <a:solidFill>
                  <a:srgbClr val="A71F13"/>
                </a:solidFill>
                <a:latin typeface="微软雅黑" panose="020B0503020204020204" pitchFamily="34" charset="-122"/>
                <a:ea typeface="微软雅黑" panose="020B0503020204020204" pitchFamily="34" charset="-122"/>
                <a:cs typeface="Times New Roman" panose="02020603050405020304" pitchFamily="18" charset="0"/>
              </a:rPr>
              <a:t>A GLIMPSE OF CHINESE CULTURE</a:t>
            </a:r>
            <a:endParaRPr lang="zh-CN" altLang="en-US" sz="1950" dirty="0">
              <a:solidFill>
                <a:srgbClr val="A71F1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a:spLocks noChangeArrowheads="1"/>
          </p:cNvSpPr>
          <p:nvPr/>
        </p:nvSpPr>
        <p:spPr bwMode="auto">
          <a:xfrm>
            <a:off x="1600200" y="1993900"/>
            <a:ext cx="5943600" cy="862013"/>
          </a:xfrm>
          <a:prstGeom prst="rect">
            <a:avLst/>
          </a:prstGeom>
          <a:noFill/>
          <a:ln w="9525">
            <a:noFill/>
            <a:miter lim="800000"/>
          </a:ln>
        </p:spPr>
        <p:txBody>
          <a:bodyPr>
            <a:spAutoFit/>
          </a:bodyPr>
          <a:lstStyle/>
          <a:p>
            <a:pPr algn="ctr" defTabSz="971550" eaLnBrk="1" hangingPunct="1"/>
            <a:r>
              <a:rPr lang="zh-CN" altLang="en-US" sz="5000" dirty="0" smtClean="0">
                <a:solidFill>
                  <a:srgbClr val="A71F13"/>
                </a:solidFill>
                <a:latin typeface="冬青黑体简体中文 W6"/>
                <a:ea typeface="冬青黑体简体中文 W6"/>
                <a:cs typeface="冬青黑体简体中文 W6"/>
              </a:rPr>
              <a:t>中国文化概况</a:t>
            </a:r>
            <a:endParaRPr lang="zh-CN" altLang="en-US" sz="5000" dirty="0">
              <a:solidFill>
                <a:srgbClr val="A71F13"/>
              </a:solidFill>
              <a:latin typeface="冬青黑体简体中文 W6"/>
              <a:ea typeface="冬青黑体简体中文 W6"/>
              <a:cs typeface="冬青黑体简体中文 W6"/>
            </a:endParaRPr>
          </a:p>
        </p:txBody>
      </p:sp>
      <p:grpSp>
        <p:nvGrpSpPr>
          <p:cNvPr id="9" name="组合 8"/>
          <p:cNvGrpSpPr/>
          <p:nvPr/>
        </p:nvGrpSpPr>
        <p:grpSpPr bwMode="auto">
          <a:xfrm>
            <a:off x="2051050" y="3073400"/>
            <a:ext cx="5041900" cy="392113"/>
            <a:chOff x="2051050" y="3073190"/>
            <a:chExt cx="5041900" cy="391978"/>
          </a:xfrm>
        </p:grpSpPr>
        <p:cxnSp>
          <p:nvCxnSpPr>
            <p:cNvPr id="10" name="直接连接符 9"/>
            <p:cNvCxnSpPr/>
            <p:nvPr/>
          </p:nvCxnSpPr>
          <p:spPr>
            <a:xfrm>
              <a:off x="2051050" y="3269972"/>
              <a:ext cx="2305050"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5369" name="Picture 6" descr="G:\360data\重要数据\桌面\1031654654-3.png"/>
            <p:cNvPicPr>
              <a:picLocks noChangeAspect="1" noChangeArrowheads="1"/>
            </p:cNvPicPr>
            <p:nvPr/>
          </p:nvPicPr>
          <p:blipFill>
            <a:blip r:embed="rId2"/>
            <a:srcRect/>
            <a:stretch>
              <a:fillRect/>
            </a:stretch>
          </p:blipFill>
          <p:spPr bwMode="auto">
            <a:xfrm>
              <a:off x="4391024" y="3073190"/>
              <a:ext cx="361951" cy="391978"/>
            </a:xfrm>
            <a:prstGeom prst="rect">
              <a:avLst/>
            </a:prstGeom>
            <a:noFill/>
            <a:ln w="9525">
              <a:noFill/>
              <a:miter lim="800000"/>
              <a:headEnd/>
              <a:tailEnd/>
            </a:ln>
          </p:spPr>
        </p:pic>
        <p:cxnSp>
          <p:nvCxnSpPr>
            <p:cNvPr id="12" name="直接连接符 11"/>
            <p:cNvCxnSpPr/>
            <p:nvPr/>
          </p:nvCxnSpPr>
          <p:spPr>
            <a:xfrm>
              <a:off x="4787900" y="3269972"/>
              <a:ext cx="2305050"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pic>
        <p:nvPicPr>
          <p:cNvPr id="15367" name="Picture 4" descr="C:\Documents and Settings\Administrator\桌面\素材\miaoyu1.png"/>
          <p:cNvPicPr>
            <a:picLocks noChangeAspect="1" noChangeArrowheads="1"/>
          </p:cNvPicPr>
          <p:nvPr/>
        </p:nvPicPr>
        <p:blipFill>
          <a:blip r:embed="rId3"/>
          <a:srcRect/>
          <a:stretch>
            <a:fillRect/>
          </a:stretch>
        </p:blipFill>
        <p:spPr bwMode="auto">
          <a:xfrm>
            <a:off x="7092950" y="0"/>
            <a:ext cx="2044700" cy="1924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ppt_x"/>
                                          </p:val>
                                        </p:tav>
                                        <p:tav tm="100000">
                                          <p:val>
                                            <p:strVal val="#ppt_x"/>
                                          </p:val>
                                        </p:tav>
                                      </p:tavLst>
                                    </p:anim>
                                    <p:anim calcmode="lin" valueType="num">
                                      <p:cBhvr additive="base">
                                        <p:cTn id="8" dur="2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1+#ppt_h/2"/>
                                          </p:val>
                                        </p:tav>
                                        <p:tav tm="100000">
                                          <p:val>
                                            <p:strVal val="#ppt_y"/>
                                          </p:val>
                                        </p:tav>
                                      </p:tavLst>
                                    </p:anim>
                                  </p:childTnLst>
                                </p:cTn>
                              </p:par>
                              <p:par>
                                <p:cTn id="13" presetID="16" presetClass="entr" presetSubtype="37"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12" name="组合 11"/>
          <p:cNvGrpSpPr/>
          <p:nvPr/>
        </p:nvGrpSpPr>
        <p:grpSpPr>
          <a:xfrm>
            <a:off x="-142878" y="55069"/>
            <a:ext cx="9286878" cy="945043"/>
            <a:chOff x="-142878" y="55069"/>
            <a:chExt cx="9286878" cy="945043"/>
          </a:xfrm>
        </p:grpSpPr>
        <p:grpSp>
          <p:nvGrpSpPr>
            <p:cNvPr id="20483"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21" name="TextBox 20"/>
          <p:cNvSpPr txBox="1"/>
          <p:nvPr/>
        </p:nvSpPr>
        <p:spPr>
          <a:xfrm>
            <a:off x="1214414" y="1714492"/>
            <a:ext cx="7275658" cy="3076575"/>
          </a:xfrm>
          <a:prstGeom prst="rect">
            <a:avLst/>
          </a:prstGeom>
          <a:noFill/>
        </p:spPr>
        <p:txBody>
          <a:bodyPr wrap="square" rtlCol="0">
            <a:spAutoFit/>
          </a:bodyPr>
          <a:lstStyle/>
          <a:p>
            <a:pPr>
              <a:spcAft>
                <a:spcPts val="1200"/>
              </a:spcAft>
              <a:buSzPct val="55000"/>
              <a:buFont typeface="Wingdings" panose="05000000000000000000" pitchFamily="2" charset="2"/>
              <a:buChar char="l"/>
            </a:pPr>
            <a:r>
              <a:rPr lang="en-US" altLang="zh-CN" sz="2400" dirty="0" smtClean="0"/>
              <a:t>  origins from the Xia, Shang, and Zhou dynasties</a:t>
            </a:r>
            <a:endParaRPr lang="en-US" altLang="zh-CN" sz="2400" dirty="0" smtClean="0"/>
          </a:p>
          <a:p>
            <a:pPr>
              <a:spcAft>
                <a:spcPts val="1200"/>
              </a:spcAft>
              <a:buSzPct val="55000"/>
              <a:buFont typeface="Wingdings" panose="05000000000000000000" pitchFamily="2" charset="2"/>
              <a:buChar char="l"/>
            </a:pPr>
            <a:r>
              <a:rPr lang="en-US" altLang="zh-CN" sz="2400" dirty="0" smtClean="0"/>
              <a:t>  began to take definite shape during the Spring and </a:t>
            </a:r>
            <a:endParaRPr lang="en-US" altLang="zh-CN" sz="2400" dirty="0" smtClean="0"/>
          </a:p>
          <a:p>
            <a:pPr>
              <a:spcAft>
                <a:spcPts val="1200"/>
              </a:spcAft>
              <a:buSzPct val="55000"/>
            </a:pPr>
            <a:r>
              <a:rPr lang="en-US" altLang="zh-CN" sz="2400" dirty="0" smtClean="0"/>
              <a:t>    Autumn Period</a:t>
            </a:r>
            <a:endParaRPr lang="en-US" altLang="zh-CN" sz="2400" dirty="0" smtClean="0"/>
          </a:p>
          <a:p>
            <a:pPr>
              <a:spcAft>
                <a:spcPts val="1200"/>
              </a:spcAft>
              <a:buSzPct val="55000"/>
              <a:buFont typeface="Wingdings" panose="05000000000000000000" pitchFamily="2" charset="2"/>
              <a:buChar char="l"/>
            </a:pPr>
            <a:r>
              <a:rPr lang="en-US" altLang="zh-CN" sz="2400" dirty="0" smtClean="0"/>
              <a:t>  enjoyed thriving development because of the </a:t>
            </a:r>
            <a:endParaRPr lang="en-US" altLang="zh-CN" sz="2400" dirty="0" smtClean="0"/>
          </a:p>
          <a:p>
            <a:pPr>
              <a:spcAft>
                <a:spcPts val="1200"/>
              </a:spcAft>
              <a:buSzPct val="55000"/>
            </a:pPr>
            <a:r>
              <a:rPr lang="en-US" altLang="zh-CN" sz="2400" dirty="0" smtClean="0"/>
              <a:t>    emergence of the “</a:t>
            </a:r>
            <a:r>
              <a:rPr lang="en-US" altLang="zh-CN" sz="2400" b="1" dirty="0" smtClean="0"/>
              <a:t>contention and flourishing of </a:t>
            </a:r>
            <a:endParaRPr lang="en-US" altLang="zh-CN" sz="2400" b="1" dirty="0" smtClean="0"/>
          </a:p>
          <a:p>
            <a:pPr>
              <a:spcAft>
                <a:spcPts val="1200"/>
              </a:spcAft>
              <a:buSzPct val="55000"/>
            </a:pPr>
            <a:r>
              <a:rPr lang="en-US" altLang="zh-CN" sz="2400" b="1" dirty="0" smtClean="0"/>
              <a:t>    numerous schools of thought</a:t>
            </a:r>
            <a:r>
              <a:rPr lang="en-US" altLang="zh-CN" sz="2400" dirty="0" smtClean="0"/>
              <a:t>”   </a:t>
            </a:r>
            <a:endParaRPr lang="en-US" altLang="zh-CN" sz="2400" dirty="0" smtClean="0"/>
          </a:p>
        </p:txBody>
      </p:sp>
      <p:sp>
        <p:nvSpPr>
          <p:cNvPr id="22" name="矩形 21"/>
          <p:cNvSpPr/>
          <p:nvPr/>
        </p:nvSpPr>
        <p:spPr>
          <a:xfrm>
            <a:off x="3263886" y="1181389"/>
            <a:ext cx="2808312" cy="461665"/>
          </a:xfrm>
          <a:prstGeom prst="rect">
            <a:avLst/>
          </a:prstGeom>
        </p:spPr>
        <p:txBody>
          <a:bodyPr wrap="square">
            <a:spAutoFit/>
          </a:bodyPr>
          <a:lstStyle/>
          <a:p>
            <a:pPr algn="ctr"/>
            <a:r>
              <a:rPr lang="en-US" altLang="zh-CN" sz="2400" b="1" dirty="0" smtClean="0">
                <a:solidFill>
                  <a:schemeClr val="accent6">
                    <a:lumMod val="50000"/>
                  </a:schemeClr>
                </a:solidFill>
              </a:rPr>
              <a:t>Outline</a:t>
            </a:r>
            <a:endParaRPr lang="zh-CN" altLang="en-US" sz="2400" dirty="0">
              <a:solidFill>
                <a:schemeClr val="accent6">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lide(fromBottom)">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sp>
        <p:nvSpPr>
          <p:cNvPr id="13" name="矩形 12"/>
          <p:cNvSpPr/>
          <p:nvPr/>
        </p:nvSpPr>
        <p:spPr>
          <a:xfrm>
            <a:off x="857256" y="1000112"/>
            <a:ext cx="8429652" cy="4524315"/>
          </a:xfrm>
          <a:prstGeom prst="rect">
            <a:avLst/>
          </a:prstGeom>
        </p:spPr>
        <p:txBody>
          <a:bodyPr wrap="square">
            <a:spAutoFit/>
          </a:bodyPr>
          <a:lstStyle/>
          <a:p>
            <a:pPr marL="609600" indent="-609600">
              <a:lnSpc>
                <a:spcPct val="150000"/>
              </a:lnSpc>
              <a:buSzPct val="64000"/>
            </a:pPr>
            <a:r>
              <a:rPr lang="en-US" altLang="zh-CN" sz="1200" dirty="0" smtClean="0">
                <a:solidFill>
                  <a:schemeClr val="accent6">
                    <a:lumMod val="50000"/>
                  </a:schemeClr>
                </a:solidFill>
                <a:latin typeface="+mn-lt"/>
              </a:rPr>
              <a:t>●  </a:t>
            </a:r>
            <a:r>
              <a:rPr lang="en-US" altLang="zh-CN" sz="2400" dirty="0" smtClean="0">
                <a:solidFill>
                  <a:schemeClr val="accent6">
                    <a:lumMod val="50000"/>
                  </a:schemeClr>
                </a:solidFill>
                <a:latin typeface="+mn-lt"/>
              </a:rPr>
              <a:t>The philosophy in Pre-Qin times (</a:t>
            </a:r>
            <a:r>
              <a:rPr lang="zh-CN" altLang="en-US" sz="2400" dirty="0" smtClean="0">
                <a:solidFill>
                  <a:schemeClr val="accent6">
                    <a:lumMod val="50000"/>
                  </a:schemeClr>
                </a:solidFill>
                <a:latin typeface="+mn-lt"/>
              </a:rPr>
              <a:t>先秦子学</a:t>
            </a:r>
            <a:r>
              <a:rPr lang="en-US" altLang="zh-CN" sz="2400" dirty="0" smtClean="0">
                <a:solidFill>
                  <a:schemeClr val="accent6">
                    <a:lumMod val="50000"/>
                  </a:schemeClr>
                </a:solidFill>
                <a:latin typeface="+mn-lt"/>
              </a:rPr>
              <a:t>)</a:t>
            </a:r>
            <a:endParaRPr lang="en-US" altLang="zh-CN" sz="2400" dirty="0" smtClean="0">
              <a:solidFill>
                <a:schemeClr val="accent6">
                  <a:lumMod val="50000"/>
                </a:schemeClr>
              </a:solidFill>
              <a:latin typeface="+mn-lt"/>
            </a:endParaRPr>
          </a:p>
          <a:p>
            <a:pPr marL="609600" indent="-609600">
              <a:lnSpc>
                <a:spcPct val="150000"/>
              </a:lnSpc>
              <a:buSzPct val="64000"/>
            </a:pPr>
            <a:r>
              <a:rPr lang="en-US" altLang="zh-CN" sz="1200" dirty="0" smtClean="0">
                <a:solidFill>
                  <a:srgbClr val="F79646">
                    <a:lumMod val="50000"/>
                  </a:srgbClr>
                </a:solidFill>
                <a:latin typeface="Calibri" panose="020F0502020204030204"/>
              </a:rPr>
              <a:t>●  </a:t>
            </a:r>
            <a:r>
              <a:rPr lang="en-US" altLang="zh-CN" sz="2400" dirty="0" smtClean="0">
                <a:solidFill>
                  <a:schemeClr val="accent6">
                    <a:lumMod val="50000"/>
                  </a:schemeClr>
                </a:solidFill>
                <a:latin typeface="+mn-lt"/>
              </a:rPr>
              <a:t>The orthodox philosophy during the Han Dynasty (</a:t>
            </a:r>
            <a:r>
              <a:rPr lang="zh-CN" altLang="en-US" sz="2400" dirty="0" smtClean="0">
                <a:solidFill>
                  <a:schemeClr val="accent6">
                    <a:lumMod val="50000"/>
                  </a:schemeClr>
                </a:solidFill>
                <a:latin typeface="+mn-lt"/>
              </a:rPr>
              <a:t>两汉经学</a:t>
            </a:r>
            <a:r>
              <a:rPr lang="en-US" altLang="zh-CN" sz="2400" dirty="0" smtClean="0">
                <a:solidFill>
                  <a:schemeClr val="accent6">
                    <a:lumMod val="50000"/>
                  </a:schemeClr>
                </a:solidFill>
                <a:latin typeface="+mn-lt"/>
              </a:rPr>
              <a:t>)</a:t>
            </a:r>
            <a:endParaRPr lang="en-US" altLang="zh-CN" sz="2400" dirty="0" smtClean="0">
              <a:solidFill>
                <a:schemeClr val="accent6">
                  <a:lumMod val="50000"/>
                </a:schemeClr>
              </a:solidFill>
              <a:latin typeface="+mn-lt"/>
            </a:endParaRPr>
          </a:p>
          <a:p>
            <a:pPr marL="609600" indent="-609600">
              <a:lnSpc>
                <a:spcPct val="150000"/>
              </a:lnSpc>
              <a:buSzPct val="64000"/>
            </a:pPr>
            <a:r>
              <a:rPr lang="en-US" altLang="zh-CN" sz="1200" dirty="0" smtClean="0">
                <a:solidFill>
                  <a:srgbClr val="F79646">
                    <a:lumMod val="50000"/>
                  </a:srgbClr>
                </a:solidFill>
                <a:latin typeface="Calibri" panose="020F0502020204030204"/>
              </a:rPr>
              <a:t>●  </a:t>
            </a:r>
            <a:r>
              <a:rPr lang="en-US" altLang="zh-CN" sz="2400" dirty="0" smtClean="0">
                <a:solidFill>
                  <a:schemeClr val="accent6">
                    <a:lumMod val="50000"/>
                  </a:schemeClr>
                </a:solidFill>
                <a:latin typeface="+mn-lt"/>
              </a:rPr>
              <a:t>Metaphysics during the Wei and Jin dynasties (</a:t>
            </a:r>
            <a:r>
              <a:rPr lang="zh-CN" altLang="en-US" sz="2400" dirty="0" smtClean="0">
                <a:solidFill>
                  <a:schemeClr val="accent6">
                    <a:lumMod val="50000"/>
                  </a:schemeClr>
                </a:solidFill>
                <a:latin typeface="+mn-lt"/>
              </a:rPr>
              <a:t>魏晋玄学</a:t>
            </a:r>
            <a:r>
              <a:rPr lang="en-US" altLang="zh-CN" sz="2400" dirty="0" smtClean="0">
                <a:solidFill>
                  <a:schemeClr val="accent6">
                    <a:lumMod val="50000"/>
                  </a:schemeClr>
                </a:solidFill>
                <a:latin typeface="+mn-lt"/>
              </a:rPr>
              <a:t>)</a:t>
            </a:r>
            <a:endParaRPr lang="en-US" altLang="zh-CN" sz="2400" dirty="0" smtClean="0">
              <a:solidFill>
                <a:schemeClr val="accent6">
                  <a:lumMod val="50000"/>
                </a:schemeClr>
              </a:solidFill>
              <a:latin typeface="+mn-lt"/>
            </a:endParaRPr>
          </a:p>
          <a:p>
            <a:pPr marL="609600" indent="-609600">
              <a:lnSpc>
                <a:spcPct val="150000"/>
              </a:lnSpc>
              <a:buSzPct val="64000"/>
            </a:pPr>
            <a:r>
              <a:rPr lang="en-US" altLang="zh-CN" sz="1200" dirty="0" smtClean="0">
                <a:solidFill>
                  <a:srgbClr val="F79646">
                    <a:lumMod val="50000"/>
                  </a:srgbClr>
                </a:solidFill>
                <a:latin typeface="Calibri" panose="020F0502020204030204"/>
              </a:rPr>
              <a:t>●  </a:t>
            </a:r>
            <a:r>
              <a:rPr lang="en-US" altLang="zh-CN" sz="2400" dirty="0" smtClean="0">
                <a:solidFill>
                  <a:schemeClr val="accent6">
                    <a:lumMod val="50000"/>
                  </a:schemeClr>
                </a:solidFill>
                <a:latin typeface="+mn-lt"/>
              </a:rPr>
              <a:t>The </a:t>
            </a:r>
            <a:r>
              <a:rPr lang="en-US" altLang="zh-CN" sz="2400" dirty="0" err="1" smtClean="0">
                <a:solidFill>
                  <a:schemeClr val="accent6">
                    <a:lumMod val="50000"/>
                  </a:schemeClr>
                </a:solidFill>
                <a:latin typeface="+mn-lt"/>
              </a:rPr>
              <a:t>buddhist</a:t>
            </a:r>
            <a:r>
              <a:rPr lang="en-US" altLang="zh-CN" sz="2400" dirty="0" smtClean="0">
                <a:solidFill>
                  <a:schemeClr val="accent6">
                    <a:lumMod val="50000"/>
                  </a:schemeClr>
                </a:solidFill>
                <a:latin typeface="+mn-lt"/>
              </a:rPr>
              <a:t> philosophy during the Sui and Tang dynasties </a:t>
            </a:r>
            <a:endParaRPr lang="en-US" altLang="zh-CN" sz="2400" dirty="0" smtClean="0">
              <a:solidFill>
                <a:schemeClr val="accent6">
                  <a:lumMod val="50000"/>
                </a:schemeClr>
              </a:solidFill>
              <a:latin typeface="+mn-lt"/>
            </a:endParaRPr>
          </a:p>
          <a:p>
            <a:pPr marL="609600" indent="-609600">
              <a:lnSpc>
                <a:spcPct val="150000"/>
              </a:lnSpc>
              <a:buSzPct val="64000"/>
            </a:pPr>
            <a:r>
              <a:rPr lang="en-US" altLang="zh-CN" sz="2400" dirty="0" smtClean="0">
                <a:solidFill>
                  <a:schemeClr val="accent6">
                    <a:lumMod val="50000"/>
                  </a:schemeClr>
                </a:solidFill>
                <a:latin typeface="+mn-lt"/>
              </a:rPr>
              <a:t>    (</a:t>
            </a:r>
            <a:r>
              <a:rPr lang="zh-CN" altLang="en-US" sz="2400" dirty="0" smtClean="0">
                <a:solidFill>
                  <a:schemeClr val="accent6">
                    <a:lumMod val="50000"/>
                  </a:schemeClr>
                </a:solidFill>
                <a:latin typeface="+mn-lt"/>
              </a:rPr>
              <a:t>隋唐佛学</a:t>
            </a:r>
            <a:r>
              <a:rPr lang="en-US" altLang="zh-CN" sz="2400" dirty="0" smtClean="0">
                <a:solidFill>
                  <a:schemeClr val="accent6">
                    <a:lumMod val="50000"/>
                  </a:schemeClr>
                </a:solidFill>
                <a:latin typeface="+mn-lt"/>
              </a:rPr>
              <a:t>)</a:t>
            </a:r>
            <a:endParaRPr lang="en-US" altLang="zh-CN" sz="2400" dirty="0" smtClean="0">
              <a:solidFill>
                <a:schemeClr val="accent6">
                  <a:lumMod val="50000"/>
                </a:schemeClr>
              </a:solidFill>
              <a:latin typeface="+mn-lt"/>
            </a:endParaRPr>
          </a:p>
          <a:p>
            <a:pPr marL="609600" indent="-609600">
              <a:lnSpc>
                <a:spcPct val="150000"/>
              </a:lnSpc>
              <a:buSzPct val="64000"/>
            </a:pPr>
            <a:r>
              <a:rPr lang="en-US" altLang="zh-CN" sz="1200" dirty="0" smtClean="0">
                <a:solidFill>
                  <a:srgbClr val="F79646">
                    <a:lumMod val="50000"/>
                  </a:srgbClr>
                </a:solidFill>
                <a:latin typeface="Calibri" panose="020F0502020204030204"/>
              </a:rPr>
              <a:t>●  </a:t>
            </a:r>
            <a:r>
              <a:rPr lang="en-US" altLang="zh-CN" sz="2400" dirty="0" smtClean="0">
                <a:solidFill>
                  <a:schemeClr val="accent6">
                    <a:lumMod val="50000"/>
                  </a:schemeClr>
                </a:solidFill>
                <a:latin typeface="+mn-lt"/>
              </a:rPr>
              <a:t>Neo-</a:t>
            </a:r>
            <a:r>
              <a:rPr lang="en-US" altLang="zh-CN" sz="2400" dirty="0" err="1" smtClean="0">
                <a:solidFill>
                  <a:schemeClr val="accent6">
                    <a:lumMod val="50000"/>
                  </a:schemeClr>
                </a:solidFill>
                <a:latin typeface="+mn-lt"/>
              </a:rPr>
              <a:t>confucianism</a:t>
            </a:r>
            <a:r>
              <a:rPr lang="en-US" altLang="zh-CN" sz="2400" dirty="0" smtClean="0">
                <a:solidFill>
                  <a:schemeClr val="accent6">
                    <a:lumMod val="50000"/>
                  </a:schemeClr>
                </a:solidFill>
                <a:latin typeface="+mn-lt"/>
              </a:rPr>
              <a:t> in Song and Ming dynasties (</a:t>
            </a:r>
            <a:r>
              <a:rPr lang="zh-CN" altLang="en-US" sz="2400" dirty="0" smtClean="0">
                <a:solidFill>
                  <a:schemeClr val="accent6">
                    <a:lumMod val="50000"/>
                  </a:schemeClr>
                </a:solidFill>
                <a:latin typeface="+mn-lt"/>
              </a:rPr>
              <a:t>宋明理学</a:t>
            </a:r>
            <a:r>
              <a:rPr lang="en-US" altLang="zh-CN" sz="2400" dirty="0" smtClean="0">
                <a:solidFill>
                  <a:schemeClr val="accent6">
                    <a:lumMod val="50000"/>
                  </a:schemeClr>
                </a:solidFill>
                <a:latin typeface="+mn-lt"/>
              </a:rPr>
              <a:t>)</a:t>
            </a:r>
            <a:endParaRPr lang="en-US" altLang="zh-CN" sz="2400" dirty="0" smtClean="0">
              <a:solidFill>
                <a:schemeClr val="accent6">
                  <a:lumMod val="50000"/>
                </a:schemeClr>
              </a:solidFill>
              <a:latin typeface="+mn-lt"/>
            </a:endParaRPr>
          </a:p>
          <a:p>
            <a:pPr marL="609600" indent="-609600">
              <a:lnSpc>
                <a:spcPct val="150000"/>
              </a:lnSpc>
              <a:buSzPct val="64000"/>
            </a:pPr>
            <a:r>
              <a:rPr lang="en-US" altLang="zh-CN" sz="1200" dirty="0" smtClean="0">
                <a:solidFill>
                  <a:srgbClr val="F79646">
                    <a:lumMod val="50000"/>
                  </a:srgbClr>
                </a:solidFill>
                <a:latin typeface="Calibri" panose="020F0502020204030204"/>
              </a:rPr>
              <a:t>●  </a:t>
            </a:r>
            <a:r>
              <a:rPr lang="en-US" altLang="zh-CN" sz="2400" dirty="0" smtClean="0">
                <a:solidFill>
                  <a:schemeClr val="accent6">
                    <a:lumMod val="50000"/>
                  </a:schemeClr>
                </a:solidFill>
                <a:latin typeface="+mn-lt"/>
              </a:rPr>
              <a:t>Application philosophy in the Ming and Qing dynasties </a:t>
            </a:r>
            <a:endParaRPr lang="en-US" altLang="zh-CN" sz="2400" dirty="0" smtClean="0">
              <a:solidFill>
                <a:schemeClr val="accent6">
                  <a:lumMod val="50000"/>
                </a:schemeClr>
              </a:solidFill>
              <a:latin typeface="+mn-lt"/>
            </a:endParaRPr>
          </a:p>
          <a:p>
            <a:pPr marL="609600" indent="-609600">
              <a:lnSpc>
                <a:spcPct val="150000"/>
              </a:lnSpc>
              <a:buSzPct val="64000"/>
            </a:pPr>
            <a:r>
              <a:rPr lang="en-US" altLang="zh-CN" sz="2400" dirty="0" smtClean="0">
                <a:solidFill>
                  <a:schemeClr val="accent6">
                    <a:lumMod val="50000"/>
                  </a:schemeClr>
                </a:solidFill>
                <a:latin typeface="+mn-lt"/>
              </a:rPr>
              <a:t>   (</a:t>
            </a:r>
            <a:r>
              <a:rPr lang="zh-CN" altLang="en-US" sz="2400" dirty="0" smtClean="0">
                <a:solidFill>
                  <a:schemeClr val="accent6">
                    <a:lumMod val="50000"/>
                  </a:schemeClr>
                </a:solidFill>
                <a:latin typeface="+mn-lt"/>
              </a:rPr>
              <a:t>明清实学</a:t>
            </a:r>
            <a:r>
              <a:rPr lang="en-US" altLang="zh-CN" sz="2400" dirty="0" smtClean="0">
                <a:solidFill>
                  <a:schemeClr val="accent6">
                    <a:lumMod val="50000"/>
                  </a:schemeClr>
                </a:solidFill>
                <a:latin typeface="+mn-lt"/>
              </a:rPr>
              <a:t>) </a:t>
            </a:r>
            <a:endParaRPr lang="en-US" altLang="zh-CN" sz="2400" dirty="0">
              <a:solidFill>
                <a:schemeClr val="accent6">
                  <a:lumMod val="50000"/>
                </a:schemeClr>
              </a:solidFill>
              <a:latin typeface="+mn-lt"/>
            </a:endParaRPr>
          </a:p>
        </p:txBody>
      </p:sp>
      <p:grpSp>
        <p:nvGrpSpPr>
          <p:cNvPr id="11" name="组合 10"/>
          <p:cNvGrpSpPr/>
          <p:nvPr/>
        </p:nvGrpSpPr>
        <p:grpSpPr>
          <a:xfrm>
            <a:off x="-142878" y="55069"/>
            <a:ext cx="9286878" cy="945043"/>
            <a:chOff x="-142878" y="55069"/>
            <a:chExt cx="9286878" cy="945043"/>
          </a:xfrm>
        </p:grpSpPr>
        <p:grpSp>
          <p:nvGrpSpPr>
            <p:cNvPr id="14"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5"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sp>
        <p:nvSpPr>
          <p:cNvPr id="8" name="矩形 7"/>
          <p:cNvSpPr/>
          <p:nvPr/>
        </p:nvSpPr>
        <p:spPr>
          <a:xfrm>
            <a:off x="2771800" y="1000112"/>
            <a:ext cx="4261679" cy="461665"/>
          </a:xfrm>
          <a:prstGeom prst="rect">
            <a:avLst/>
          </a:prstGeom>
        </p:spPr>
        <p:txBody>
          <a:bodyPr wrap="none">
            <a:spAutoFit/>
          </a:bodyPr>
          <a:lstStyle/>
          <a:p>
            <a:r>
              <a:rPr lang="en-US" altLang="zh-CN" sz="2400" b="1" dirty="0" smtClean="0">
                <a:solidFill>
                  <a:schemeClr val="accent6">
                    <a:lumMod val="50000"/>
                  </a:schemeClr>
                </a:solidFill>
              </a:rPr>
              <a:t>The philosophy in Pre-Qin times</a:t>
            </a:r>
            <a:endParaRPr lang="zh-CN" altLang="en-US" sz="2400" b="1" dirty="0">
              <a:solidFill>
                <a:schemeClr val="accent6">
                  <a:lumMod val="50000"/>
                </a:schemeClr>
              </a:solidFill>
            </a:endParaRPr>
          </a:p>
        </p:txBody>
      </p:sp>
      <p:sp>
        <p:nvSpPr>
          <p:cNvPr id="9" name="矩形 8"/>
          <p:cNvSpPr/>
          <p:nvPr/>
        </p:nvSpPr>
        <p:spPr>
          <a:xfrm>
            <a:off x="571472" y="1714492"/>
            <a:ext cx="5000660" cy="3046988"/>
          </a:xfrm>
          <a:prstGeom prst="rect">
            <a:avLst/>
          </a:prstGeom>
        </p:spPr>
        <p:txBody>
          <a:bodyPr wrap="square">
            <a:spAutoFit/>
          </a:bodyPr>
          <a:lstStyle/>
          <a:p>
            <a:pPr>
              <a:buSzPct val="66000"/>
              <a:buFont typeface="Wingdings" panose="05000000000000000000" pitchFamily="2" charset="2"/>
              <a:buChar char="l"/>
            </a:pPr>
            <a:r>
              <a:rPr lang="en-US" altLang="zh-CN" sz="2400" dirty="0" smtClean="0"/>
              <a:t> The philosophy in Pre-Qin times   </a:t>
            </a:r>
            <a:endParaRPr lang="en-US" altLang="zh-CN" sz="2400" dirty="0" smtClean="0"/>
          </a:p>
          <a:p>
            <a:pPr>
              <a:buSzPct val="66000"/>
            </a:pPr>
            <a:r>
              <a:rPr lang="en-US" altLang="zh-CN" sz="2400" dirty="0" smtClean="0"/>
              <a:t>   was marked by the emergence of  </a:t>
            </a:r>
            <a:endParaRPr lang="en-US" altLang="zh-CN" sz="2400" dirty="0" smtClean="0"/>
          </a:p>
          <a:p>
            <a:pPr>
              <a:buSzPct val="66000"/>
            </a:pPr>
            <a:r>
              <a:rPr lang="en-US" altLang="zh-CN" sz="2400" dirty="0" smtClean="0"/>
              <a:t>   various ancient philosophical  </a:t>
            </a:r>
            <a:endParaRPr lang="en-US" altLang="zh-CN" sz="2400" dirty="0" smtClean="0"/>
          </a:p>
          <a:p>
            <a:pPr>
              <a:buSzPct val="66000"/>
            </a:pPr>
            <a:r>
              <a:rPr lang="en-US" altLang="zh-CN" sz="2400" dirty="0" smtClean="0"/>
              <a:t>   views. </a:t>
            </a:r>
            <a:endParaRPr lang="en-US" altLang="zh-CN" sz="2400" dirty="0" smtClean="0"/>
          </a:p>
          <a:p>
            <a:pPr>
              <a:buSzPct val="66000"/>
              <a:buFont typeface="Wingdings" panose="05000000000000000000" pitchFamily="2" charset="2"/>
              <a:buChar char="l"/>
            </a:pPr>
            <a:endParaRPr lang="en-US" altLang="zh-CN" sz="2400" dirty="0" smtClean="0"/>
          </a:p>
          <a:p>
            <a:pPr>
              <a:buSzPct val="66000"/>
              <a:buFont typeface="Wingdings" panose="05000000000000000000" pitchFamily="2" charset="2"/>
              <a:buChar char="l"/>
            </a:pPr>
            <a:r>
              <a:rPr lang="en-US" altLang="zh-CN" sz="2400" dirty="0" smtClean="0"/>
              <a:t> The most influential schools were </a:t>
            </a:r>
            <a:endParaRPr lang="en-US" altLang="zh-CN" sz="2400" dirty="0" smtClean="0"/>
          </a:p>
          <a:p>
            <a:pPr>
              <a:buSzPct val="66000"/>
            </a:pPr>
            <a:r>
              <a:rPr lang="en-US" altLang="zh-CN" sz="2400" dirty="0" smtClean="0"/>
              <a:t>   Confucianism (</a:t>
            </a:r>
            <a:r>
              <a:rPr lang="zh-CN" altLang="en-US" sz="2400" dirty="0" smtClean="0"/>
              <a:t>儒家</a:t>
            </a:r>
            <a:r>
              <a:rPr lang="en-US" altLang="zh-CN" sz="2400" dirty="0" smtClean="0"/>
              <a:t>), Taoism (</a:t>
            </a:r>
            <a:r>
              <a:rPr lang="zh-CN" altLang="en-US" sz="2400" dirty="0" smtClean="0"/>
              <a:t>道家</a:t>
            </a:r>
            <a:r>
              <a:rPr lang="en-US" altLang="zh-CN" sz="2400" dirty="0" smtClean="0"/>
              <a:t>),</a:t>
            </a:r>
            <a:endParaRPr lang="en-US" altLang="zh-CN" sz="2400" dirty="0" smtClean="0"/>
          </a:p>
          <a:p>
            <a:pPr>
              <a:buSzPct val="66000"/>
            </a:pPr>
            <a:r>
              <a:rPr lang="en-US" altLang="zh-CN" sz="2400" dirty="0" smtClean="0"/>
              <a:t>   </a:t>
            </a:r>
            <a:r>
              <a:rPr lang="en-US" altLang="zh-CN" sz="2400" dirty="0" err="1" smtClean="0"/>
              <a:t>Mohism</a:t>
            </a:r>
            <a:r>
              <a:rPr lang="en-US" altLang="zh-CN" sz="2400" dirty="0" smtClean="0"/>
              <a:t> (</a:t>
            </a:r>
            <a:r>
              <a:rPr lang="zh-CN" altLang="en-US" sz="2400" dirty="0" smtClean="0"/>
              <a:t>墨家</a:t>
            </a:r>
            <a:r>
              <a:rPr lang="en-US" altLang="zh-CN" sz="2400" dirty="0" smtClean="0"/>
              <a:t>) and Legalism (</a:t>
            </a:r>
            <a:r>
              <a:rPr lang="zh-CN" altLang="en-US" sz="2400" dirty="0" smtClean="0"/>
              <a:t>法家</a:t>
            </a:r>
            <a:r>
              <a:rPr lang="en-US" altLang="zh-CN" sz="2400" dirty="0" smtClean="0"/>
              <a:t>)</a:t>
            </a:r>
            <a:endParaRPr lang="en-US" altLang="zh-CN" sz="2400" dirty="0" smtClean="0"/>
          </a:p>
        </p:txBody>
      </p:sp>
      <p:grpSp>
        <p:nvGrpSpPr>
          <p:cNvPr id="12" name="组合 11"/>
          <p:cNvGrpSpPr/>
          <p:nvPr/>
        </p:nvGrpSpPr>
        <p:grpSpPr>
          <a:xfrm>
            <a:off x="-142878" y="55069"/>
            <a:ext cx="9286878" cy="945043"/>
            <a:chOff x="-142878" y="55069"/>
            <a:chExt cx="9286878" cy="945043"/>
          </a:xfrm>
        </p:grpSpPr>
        <p:grpSp>
          <p:nvGrpSpPr>
            <p:cNvPr id="13"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4"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pic>
        <p:nvPicPr>
          <p:cNvPr id="18" name="图片 17" descr="20058222230794.jpg"/>
          <p:cNvPicPr>
            <a:picLocks noChangeAspect="1"/>
          </p:cNvPicPr>
          <p:nvPr/>
        </p:nvPicPr>
        <p:blipFill>
          <a:blip r:embed="rId2"/>
          <a:stretch>
            <a:fillRect/>
          </a:stretch>
        </p:blipFill>
        <p:spPr>
          <a:xfrm>
            <a:off x="5429256" y="1857368"/>
            <a:ext cx="3267018" cy="2857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sp>
        <p:nvSpPr>
          <p:cNvPr id="8" name="TextBox 7"/>
          <p:cNvSpPr txBox="1"/>
          <p:nvPr/>
        </p:nvSpPr>
        <p:spPr>
          <a:xfrm>
            <a:off x="4705186" y="1467141"/>
            <a:ext cx="2581458" cy="461665"/>
          </a:xfrm>
          <a:prstGeom prst="rect">
            <a:avLst/>
          </a:prstGeom>
          <a:noFill/>
        </p:spPr>
        <p:txBody>
          <a:bodyPr wrap="square" rtlCol="0">
            <a:spAutoFit/>
          </a:bodyPr>
          <a:lstStyle/>
          <a:p>
            <a:r>
              <a:rPr lang="en-US" altLang="zh-CN" sz="2400" b="1" dirty="0" smtClean="0">
                <a:solidFill>
                  <a:schemeClr val="accent6">
                    <a:lumMod val="75000"/>
                  </a:schemeClr>
                </a:solidFill>
              </a:rPr>
              <a:t>Confucianism</a:t>
            </a:r>
            <a:endParaRPr lang="zh-CN" altLang="en-US" sz="2400" b="1" dirty="0">
              <a:solidFill>
                <a:schemeClr val="accent6">
                  <a:lumMod val="75000"/>
                </a:schemeClr>
              </a:solidFill>
            </a:endParaRPr>
          </a:p>
        </p:txBody>
      </p:sp>
      <p:sp>
        <p:nvSpPr>
          <p:cNvPr id="9" name="TextBox 8"/>
          <p:cNvSpPr txBox="1"/>
          <p:nvPr/>
        </p:nvSpPr>
        <p:spPr>
          <a:xfrm>
            <a:off x="2786050" y="1986547"/>
            <a:ext cx="6357950" cy="3477875"/>
          </a:xfrm>
          <a:prstGeom prst="rect">
            <a:avLst/>
          </a:prstGeom>
          <a:noFill/>
        </p:spPr>
        <p:txBody>
          <a:bodyPr wrap="square" rtlCol="0">
            <a:spAutoFit/>
          </a:bodyPr>
          <a:lstStyle/>
          <a:p>
            <a:pPr algn="just">
              <a:spcAft>
                <a:spcPts val="0"/>
              </a:spcAft>
              <a:buSzPct val="60000"/>
              <a:buFont typeface="Wingdings" panose="05000000000000000000" pitchFamily="2" charset="2"/>
              <a:buChar char="l"/>
            </a:pPr>
            <a:r>
              <a:rPr lang="en-US" altLang="zh-CN" sz="2200" dirty="0" smtClean="0"/>
              <a:t>  takes the teachings of Confucius as its core </a:t>
            </a:r>
            <a:endParaRPr lang="en-US" altLang="zh-CN" sz="2200" dirty="0" smtClean="0"/>
          </a:p>
          <a:p>
            <a:pPr algn="just">
              <a:spcAft>
                <a:spcPts val="0"/>
              </a:spcAft>
              <a:buSzPct val="60000"/>
            </a:pPr>
            <a:r>
              <a:rPr lang="en-US" altLang="zh-CN" sz="2200" dirty="0" smtClean="0"/>
              <a:t>    of thought</a:t>
            </a:r>
            <a:endParaRPr lang="en-US" altLang="zh-CN" sz="2200" dirty="0" smtClean="0"/>
          </a:p>
          <a:p>
            <a:pPr algn="just">
              <a:spcAft>
                <a:spcPts val="0"/>
              </a:spcAft>
              <a:buSzPct val="60000"/>
              <a:buFont typeface="Wingdings" panose="05000000000000000000" pitchFamily="2" charset="2"/>
              <a:buChar char="l"/>
            </a:pPr>
            <a:r>
              <a:rPr lang="en-US" altLang="zh-CN" sz="2200" dirty="0" smtClean="0"/>
              <a:t>  regards the words and deeds of Confucius</a:t>
            </a:r>
            <a:endParaRPr lang="en-US" altLang="zh-CN" sz="2200" dirty="0" smtClean="0"/>
          </a:p>
          <a:p>
            <a:pPr algn="just">
              <a:spcAft>
                <a:spcPts val="0"/>
              </a:spcAft>
              <a:buSzPct val="60000"/>
            </a:pPr>
            <a:r>
              <a:rPr lang="en-US" altLang="zh-CN" sz="2200" dirty="0" smtClean="0"/>
              <a:t>    as its highest code (</a:t>
            </a:r>
            <a:r>
              <a:rPr lang="zh-CN" altLang="en-US" sz="2200" dirty="0" smtClean="0">
                <a:latin typeface="仿宋" panose="02010609060101010101" pitchFamily="49" charset="-122"/>
                <a:ea typeface="仿宋" panose="02010609060101010101" pitchFamily="49" charset="-122"/>
              </a:rPr>
              <a:t>准则</a:t>
            </a:r>
            <a:r>
              <a:rPr lang="en-US" altLang="zh-CN" sz="2200" dirty="0" smtClean="0"/>
              <a:t>) of behavior. </a:t>
            </a:r>
            <a:endParaRPr lang="en-US" altLang="zh-CN" sz="2200" dirty="0" smtClean="0"/>
          </a:p>
          <a:p>
            <a:pPr algn="just">
              <a:spcAft>
                <a:spcPts val="0"/>
              </a:spcAft>
              <a:buSzPct val="60000"/>
              <a:buFont typeface="Wingdings" panose="05000000000000000000" pitchFamily="2" charset="2"/>
              <a:buChar char="l"/>
            </a:pPr>
            <a:r>
              <a:rPr lang="en-US" altLang="zh-CN" sz="2200" dirty="0" smtClean="0"/>
              <a:t>  advocates:</a:t>
            </a:r>
            <a:endParaRPr lang="en-US" altLang="zh-CN" sz="2200" dirty="0" smtClean="0"/>
          </a:p>
          <a:p>
            <a:pPr lvl="1" algn="just">
              <a:spcAft>
                <a:spcPts val="0"/>
              </a:spcAft>
              <a:buSzPct val="60000"/>
              <a:buFont typeface="Arial" panose="020B0604020202020204" pitchFamily="34" charset="0"/>
              <a:buChar char="•"/>
            </a:pPr>
            <a:r>
              <a:rPr lang="en-US" altLang="zh-CN" sz="2200" dirty="0" smtClean="0"/>
              <a:t>    the benevolence and justice, </a:t>
            </a:r>
            <a:endParaRPr lang="en-US" altLang="zh-CN" sz="2200" dirty="0" smtClean="0"/>
          </a:p>
          <a:p>
            <a:pPr lvl="1" algn="just">
              <a:spcAft>
                <a:spcPts val="0"/>
              </a:spcAft>
              <a:buSzPct val="60000"/>
              <a:buFont typeface="Arial" panose="020B0604020202020204" pitchFamily="34" charset="0"/>
              <a:buChar char="•"/>
            </a:pPr>
            <a:r>
              <a:rPr lang="en-US" altLang="zh-CN" sz="2200" dirty="0" smtClean="0"/>
              <a:t>    allegiance and forbearance (</a:t>
            </a:r>
            <a:r>
              <a:rPr lang="zh-CN" altLang="en-US" sz="2200" dirty="0" smtClean="0">
                <a:latin typeface="仿宋" panose="02010609060101010101" pitchFamily="49" charset="-122"/>
                <a:ea typeface="仿宋" panose="02010609060101010101" pitchFamily="49" charset="-122"/>
              </a:rPr>
              <a:t>仁、义、忠、恕</a:t>
            </a:r>
            <a:r>
              <a:rPr lang="en-US" altLang="zh-CN" sz="2200" dirty="0" smtClean="0"/>
              <a:t>), </a:t>
            </a:r>
            <a:endParaRPr lang="en-US" altLang="zh-CN" sz="2200" dirty="0" smtClean="0"/>
          </a:p>
          <a:p>
            <a:pPr lvl="1" algn="just">
              <a:spcAft>
                <a:spcPts val="0"/>
              </a:spcAft>
              <a:buSzPct val="60000"/>
              <a:buFont typeface="Arial" panose="020B0604020202020204" pitchFamily="34" charset="0"/>
              <a:buChar char="•"/>
            </a:pPr>
            <a:r>
              <a:rPr lang="en-US" altLang="zh-CN" sz="2200" dirty="0" smtClean="0"/>
              <a:t>    the doctrine of the golden mean (</a:t>
            </a:r>
            <a:r>
              <a:rPr lang="zh-CN" altLang="en-US" sz="2200" dirty="0" smtClean="0">
                <a:latin typeface="仿宋" panose="02010609060101010101" pitchFamily="49" charset="-122"/>
                <a:ea typeface="仿宋" panose="02010609060101010101" pitchFamily="49" charset="-122"/>
              </a:rPr>
              <a:t>中庸</a:t>
            </a:r>
            <a:r>
              <a:rPr lang="en-US" altLang="zh-CN" sz="2200" dirty="0" smtClean="0"/>
              <a:t>) </a:t>
            </a:r>
            <a:endParaRPr lang="en-US" altLang="zh-CN" sz="2200" dirty="0" smtClean="0"/>
          </a:p>
          <a:p>
            <a:pPr lvl="1" algn="just">
              <a:spcAft>
                <a:spcPts val="0"/>
              </a:spcAft>
              <a:buSzPct val="60000"/>
              <a:buFont typeface="Arial" panose="020B0604020202020204" pitchFamily="34" charset="0"/>
              <a:buChar char="•"/>
            </a:pPr>
            <a:r>
              <a:rPr lang="en-US" altLang="zh-CN" sz="2200" dirty="0" smtClean="0"/>
              <a:t>    the ethical relations of men</a:t>
            </a:r>
            <a:endParaRPr lang="en-US" altLang="zh-CN" sz="2200" dirty="0" smtClean="0"/>
          </a:p>
          <a:p>
            <a:pPr lvl="1" algn="just">
              <a:spcAft>
                <a:spcPts val="0"/>
              </a:spcAft>
              <a:buSzPct val="60000"/>
              <a:buFont typeface="Arial" panose="020B0604020202020204" pitchFamily="34" charset="0"/>
              <a:buChar char="•"/>
            </a:pPr>
            <a:r>
              <a:rPr lang="en-US" altLang="zh-CN" sz="2200" dirty="0" smtClean="0"/>
              <a:t>    family and social order</a:t>
            </a:r>
            <a:endParaRPr lang="en-US" altLang="zh-CN" sz="2200" dirty="0" smtClean="0"/>
          </a:p>
        </p:txBody>
      </p:sp>
      <p:pic>
        <p:nvPicPr>
          <p:cNvPr id="12" name="Picture 8" descr="tupia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7158" y="2285996"/>
            <a:ext cx="2268780" cy="314327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2"/>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1285852" y="1038513"/>
            <a:ext cx="6441763" cy="461665"/>
          </a:xfrm>
          <a:prstGeom prst="rect">
            <a:avLst/>
          </a:prstGeom>
        </p:spPr>
        <p:txBody>
          <a:bodyPr wrap="none">
            <a:spAutoFit/>
          </a:bodyPr>
          <a:lstStyle/>
          <a:p>
            <a:r>
              <a:rPr lang="en-US" altLang="zh-CN" sz="2400" b="1" dirty="0" smtClean="0">
                <a:solidFill>
                  <a:schemeClr val="accent6">
                    <a:lumMod val="50000"/>
                  </a:schemeClr>
                </a:solidFill>
              </a:rPr>
              <a:t>Philosophy During the Pre-Qin Times ( </a:t>
            </a:r>
            <a:r>
              <a:rPr lang="zh-CN" altLang="en-US" sz="2400" b="1" dirty="0" smtClean="0">
                <a:solidFill>
                  <a:schemeClr val="accent6">
                    <a:lumMod val="50000"/>
                  </a:schemeClr>
                </a:solidFill>
              </a:rPr>
              <a:t>先秦子学</a:t>
            </a:r>
            <a:r>
              <a:rPr lang="en-US" altLang="zh-CN" sz="2400" b="1" dirty="0" smtClean="0">
                <a:solidFill>
                  <a:schemeClr val="accent6">
                    <a:lumMod val="50000"/>
                  </a:schemeClr>
                </a:solidFill>
              </a:rPr>
              <a:t>)</a:t>
            </a:r>
            <a:endParaRPr lang="zh-CN" altLang="en-US" sz="2400" b="1" dirty="0">
              <a:solidFill>
                <a:schemeClr val="accent6">
                  <a:lumMod val="50000"/>
                </a:schemeClr>
              </a:solidFill>
            </a:endParaRPr>
          </a:p>
        </p:txBody>
      </p:sp>
      <p:sp>
        <p:nvSpPr>
          <p:cNvPr id="21"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Bottom)">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sp>
        <p:nvSpPr>
          <p:cNvPr id="8" name="矩形 7"/>
          <p:cNvSpPr/>
          <p:nvPr/>
        </p:nvSpPr>
        <p:spPr>
          <a:xfrm>
            <a:off x="5135476" y="1538579"/>
            <a:ext cx="2579796" cy="461665"/>
          </a:xfrm>
          <a:prstGeom prst="rect">
            <a:avLst/>
          </a:prstGeom>
        </p:spPr>
        <p:txBody>
          <a:bodyPr wrap="square">
            <a:spAutoFit/>
          </a:bodyPr>
          <a:lstStyle/>
          <a:p>
            <a:r>
              <a:rPr lang="en-US" altLang="zh-CN" sz="2400" b="1" dirty="0" smtClean="0">
                <a:solidFill>
                  <a:schemeClr val="accent6">
                    <a:lumMod val="75000"/>
                  </a:schemeClr>
                </a:solidFill>
              </a:rPr>
              <a:t>Taoism</a:t>
            </a:r>
            <a:endParaRPr lang="zh-CN" altLang="en-US" sz="2400" b="1" dirty="0">
              <a:solidFill>
                <a:schemeClr val="accent6">
                  <a:lumMod val="75000"/>
                </a:schemeClr>
              </a:solidFill>
            </a:endParaRPr>
          </a:p>
        </p:txBody>
      </p:sp>
      <p:grpSp>
        <p:nvGrpSpPr>
          <p:cNvPr id="13"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8" name="Rectangle 5"/>
          <p:cNvSpPr txBox="1">
            <a:spLocks noChangeArrowheads="1"/>
          </p:cNvSpPr>
          <p:nvPr/>
        </p:nvSpPr>
        <p:spPr>
          <a:xfrm>
            <a:off x="842994" y="3714756"/>
            <a:ext cx="8229600" cy="2143140"/>
          </a:xfrm>
          <a:prstGeom prst="rect">
            <a:avLst/>
          </a:prstGeom>
        </p:spPr>
        <p:txBody>
          <a:bodyPr/>
          <a:lstStyle/>
          <a:p>
            <a:pPr marL="363855" marR="0" lvl="0" indent="-363855" algn="l" defTabSz="971550" rtl="0" eaLnBrk="0" fontAlgn="base" latinLnBrk="0" hangingPunct="0">
              <a:lnSpc>
                <a:spcPct val="9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Based on the work of  </a:t>
            </a:r>
            <a:r>
              <a:rPr kumimoji="0" lang="en-US" altLang="zh-CN" sz="2400" i="1" u="none" strike="noStrike" kern="1200" cap="none" spc="0" normalizeH="0" baseline="0" noProof="0" dirty="0" err="1" smtClean="0">
                <a:ln>
                  <a:noFill/>
                </a:ln>
                <a:solidFill>
                  <a:schemeClr val="tx1"/>
                </a:solidFill>
                <a:effectLst/>
                <a:uLnTx/>
                <a:uFillTx/>
                <a:latin typeface="+mn-lt"/>
                <a:ea typeface="+mn-ea"/>
                <a:cs typeface="+mn-cs"/>
              </a:rPr>
              <a:t>Daodejing</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Taoism promotes the belief that a person should live a simple life</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9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favours</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the political principle of “achieving good government through non-action”(</a:t>
            </a:r>
            <a:r>
              <a:rPr kumimoji="0" lang="zh-CN" altLang="en-US" sz="24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无为而治</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
        <p:nvSpPr>
          <p:cNvPr id="19" name="Rectangle 6"/>
          <p:cNvSpPr txBox="1">
            <a:spLocks noChangeArrowheads="1"/>
          </p:cNvSpPr>
          <p:nvPr/>
        </p:nvSpPr>
        <p:spPr>
          <a:xfrm>
            <a:off x="3071802" y="2062174"/>
            <a:ext cx="5638800" cy="1724020"/>
          </a:xfrm>
          <a:prstGeom prst="rect">
            <a:avLst/>
          </a:prstGeom>
        </p:spPr>
        <p:txBody>
          <a:bodyPr/>
          <a:lstStyle/>
          <a:p>
            <a:pPr marL="363855" marR="0" lvl="0" indent="-363855" algn="l" defTabSz="971550" rtl="0" eaLnBrk="0" fontAlgn="base" latinLnBrk="0" hangingPunct="0">
              <a:lnSpc>
                <a:spcPct val="9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Founded by Lao </a:t>
            </a: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Zi</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and </a:t>
            </a: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Zhuang</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Zi</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90000"/>
              </a:lnSpc>
              <a:spcBef>
                <a:spcPct val="20000"/>
              </a:spcBef>
              <a:spcAft>
                <a:spcPct val="0"/>
              </a:spcAft>
              <a:buClrTx/>
              <a:buSzTx/>
              <a:buFont typeface="Arial" panose="020B0604020202020204" pitchFamily="34" charset="0"/>
              <a:buChar char="•"/>
              <a:defRPr/>
            </a:pPr>
            <a:r>
              <a:rPr kumimoji="0" lang="en-US" altLang="zh-CN" sz="2400" i="1" u="none" strike="noStrike" kern="1200" cap="none" spc="0" normalizeH="0" baseline="0" noProof="0" dirty="0" smtClean="0">
                <a:ln>
                  <a:noFill/>
                </a:ln>
                <a:solidFill>
                  <a:schemeClr val="tx1"/>
                </a:solidFill>
                <a:effectLst/>
                <a:uLnTx/>
                <a:uFillTx/>
                <a:latin typeface="+mn-lt"/>
                <a:ea typeface="+mn-ea"/>
                <a:cs typeface="+mn-cs"/>
              </a:rPr>
              <a:t>Dao </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is the course, the principle, the substance, and the standard of all things, to which all of them must conform</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pic>
        <p:nvPicPr>
          <p:cNvPr id="21" name="Picture 8" descr="eec8a0a9ac7450ee1e17a2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14" y="1571616"/>
            <a:ext cx="1857388" cy="207170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4" name="矩形 23"/>
          <p:cNvSpPr/>
          <p:nvPr/>
        </p:nvSpPr>
        <p:spPr>
          <a:xfrm>
            <a:off x="1285852" y="1038513"/>
            <a:ext cx="6441763" cy="461665"/>
          </a:xfrm>
          <a:prstGeom prst="rect">
            <a:avLst/>
          </a:prstGeom>
        </p:spPr>
        <p:txBody>
          <a:bodyPr wrap="none">
            <a:spAutoFit/>
          </a:bodyPr>
          <a:lstStyle/>
          <a:p>
            <a:r>
              <a:rPr lang="en-US" altLang="zh-CN" sz="2400" b="1" dirty="0" smtClean="0">
                <a:solidFill>
                  <a:schemeClr val="accent6">
                    <a:lumMod val="50000"/>
                  </a:schemeClr>
                </a:solidFill>
              </a:rPr>
              <a:t>Philosophy During the Pre-Qin Times ( </a:t>
            </a:r>
            <a:r>
              <a:rPr lang="zh-CN" altLang="en-US" sz="2400" b="1" dirty="0" smtClean="0">
                <a:solidFill>
                  <a:schemeClr val="accent6">
                    <a:lumMod val="50000"/>
                  </a:schemeClr>
                </a:solidFill>
              </a:rPr>
              <a:t>先秦子学</a:t>
            </a:r>
            <a:r>
              <a:rPr lang="en-US" altLang="zh-CN" sz="2400" b="1" dirty="0" smtClean="0">
                <a:solidFill>
                  <a:schemeClr val="accent6">
                    <a:lumMod val="50000"/>
                  </a:schemeClr>
                </a:solidFill>
              </a:rPr>
              <a:t>)</a:t>
            </a:r>
            <a:endParaRPr lang="zh-CN" altLang="en-US" sz="2400" b="1" dirty="0">
              <a:solidFill>
                <a:schemeClr val="accent6">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lide(fromBottom)">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build="p"/>
      <p:bldP spid="1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12" name="组合 3"/>
          <p:cNvGrpSpPr/>
          <p:nvPr/>
        </p:nvGrpSpPr>
        <p:grpSpPr bwMode="auto">
          <a:xfrm>
            <a:off x="0" y="579233"/>
            <a:ext cx="9144000" cy="420086"/>
            <a:chOff x="0" y="133158"/>
            <a:chExt cx="9144000" cy="420086"/>
          </a:xfrm>
        </p:grpSpPr>
        <p:cxnSp>
          <p:nvCxnSpPr>
            <p:cNvPr id="14" name="直接连接符 1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5"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6" name="直接连接符 1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7" name="Rectangle 6"/>
          <p:cNvSpPr txBox="1">
            <a:spLocks noChangeArrowheads="1"/>
          </p:cNvSpPr>
          <p:nvPr/>
        </p:nvSpPr>
        <p:spPr>
          <a:xfrm>
            <a:off x="3043238" y="2100266"/>
            <a:ext cx="5815042" cy="3114688"/>
          </a:xfrm>
          <a:prstGeom prst="rect">
            <a:avLst/>
          </a:prstGeom>
        </p:spPr>
        <p:txBody>
          <a:bodyPr/>
          <a:lstStyle/>
          <a:p>
            <a:pPr marL="363855" marR="0" lvl="0" indent="-363855" defTabSz="971550" rtl="0" eaLnBrk="0" fontAlgn="base" latinLnBrk="0" hangingPunct="0">
              <a:lnSpc>
                <a:spcPct val="90000"/>
              </a:lnSpc>
              <a:spcBef>
                <a:spcPct val="20000"/>
              </a:spcBef>
              <a:spcAft>
                <a:spcPct val="0"/>
              </a:spcAft>
              <a:buClrTx/>
              <a:buSzPct val="60000"/>
              <a:buFont typeface="Wingdings" panose="05000000000000000000" pitchFamily="2" charset="2"/>
              <a:buChar char="l"/>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base on the teaching of </a:t>
            </a: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Mozi</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defTabSz="971550" rtl="0" eaLnBrk="0" fontAlgn="base" latinLnBrk="0" hangingPunct="0">
              <a:lnSpc>
                <a:spcPct val="90000"/>
              </a:lnSpc>
              <a:spcBef>
                <a:spcPct val="20000"/>
              </a:spcBef>
              <a:spcAft>
                <a:spcPct val="0"/>
              </a:spcAft>
              <a:buClrTx/>
              <a:buSzPct val="60000"/>
              <a:buFont typeface="Wingdings" panose="05000000000000000000" pitchFamily="2" charset="2"/>
              <a:buChar char="l"/>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cherishes universal love</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indent="-363855" defTabSz="971550">
              <a:lnSpc>
                <a:spcPct val="90000"/>
              </a:lnSpc>
              <a:spcBef>
                <a:spcPct val="20000"/>
              </a:spcBef>
              <a:buSzPct val="60000"/>
              <a:buFont typeface="Wingdings" panose="05000000000000000000" pitchFamily="2" charset="2"/>
              <a:buChar char="l"/>
              <a:defRPr/>
            </a:pPr>
            <a:r>
              <a:rPr lang="en-US" altLang="zh-CN" sz="2400" dirty="0" smtClean="0">
                <a:latin typeface="+mn-lt"/>
                <a:ea typeface="+mn-ea"/>
              </a:rPr>
              <a:t>honors virtuous people, </a:t>
            </a:r>
            <a:endParaRPr lang="en-US" altLang="zh-CN" sz="2400" dirty="0" smtClean="0">
              <a:latin typeface="+mn-lt"/>
              <a:ea typeface="+mn-ea"/>
            </a:endParaRPr>
          </a:p>
          <a:p>
            <a:pPr marL="363855" indent="-363855" defTabSz="971550">
              <a:lnSpc>
                <a:spcPct val="90000"/>
              </a:lnSpc>
              <a:spcBef>
                <a:spcPct val="20000"/>
              </a:spcBef>
              <a:buSzPct val="60000"/>
              <a:buFont typeface="Wingdings" panose="05000000000000000000" pitchFamily="2" charset="2"/>
              <a:buChar char="l"/>
              <a:defRPr/>
            </a:pPr>
            <a:r>
              <a:rPr lang="en-US" altLang="zh-CN" sz="2400" dirty="0" smtClean="0">
                <a:latin typeface="+mn-lt"/>
                <a:ea typeface="+mn-ea"/>
              </a:rPr>
              <a:t>opposes fatalism (</a:t>
            </a:r>
            <a:r>
              <a:rPr lang="zh-CN" altLang="en-US" sz="2400" dirty="0" smtClean="0">
                <a:latin typeface="+mn-lt"/>
                <a:ea typeface="+mn-ea"/>
              </a:rPr>
              <a:t>宿命论</a:t>
            </a:r>
            <a:r>
              <a:rPr lang="en-US" altLang="zh-CN" sz="2400" dirty="0" smtClean="0">
                <a:latin typeface="+mn-lt"/>
                <a:ea typeface="+mn-ea"/>
              </a:rPr>
              <a:t>) and aggressive wars</a:t>
            </a:r>
            <a:endParaRPr lang="en-US" altLang="zh-CN" sz="2400" dirty="0" smtClean="0">
              <a:latin typeface="+mn-lt"/>
              <a:ea typeface="+mn-ea"/>
            </a:endParaRPr>
          </a:p>
          <a:p>
            <a:pPr marL="363855" indent="-363855" defTabSz="971550">
              <a:lnSpc>
                <a:spcPct val="90000"/>
              </a:lnSpc>
              <a:spcBef>
                <a:spcPct val="20000"/>
              </a:spcBef>
              <a:buSzPct val="60000"/>
              <a:buFont typeface="Wingdings" panose="05000000000000000000" pitchFamily="2" charset="2"/>
              <a:buChar char="l"/>
              <a:defRPr/>
            </a:pPr>
            <a:r>
              <a:rPr lang="en-US" altLang="zh-CN" sz="2400" dirty="0" smtClean="0">
                <a:latin typeface="+mn-lt"/>
                <a:ea typeface="+mn-ea"/>
              </a:rPr>
              <a:t>upholds thriftiness and simple funerals</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Picture 8" descr="65604a8e0cf54221fc0fff530959bca2373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00" y="2071682"/>
            <a:ext cx="1857388" cy="235157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5072066" y="1571616"/>
            <a:ext cx="2579796" cy="461665"/>
          </a:xfrm>
          <a:prstGeom prst="rect">
            <a:avLst/>
          </a:prstGeom>
        </p:spPr>
        <p:txBody>
          <a:bodyPr wrap="square">
            <a:spAutoFit/>
          </a:bodyPr>
          <a:lstStyle/>
          <a:p>
            <a:r>
              <a:rPr lang="en-US" altLang="zh-CN" sz="2400" b="1" dirty="0" err="1" smtClean="0">
                <a:solidFill>
                  <a:schemeClr val="accent6">
                    <a:lumMod val="75000"/>
                  </a:schemeClr>
                </a:solidFill>
              </a:rPr>
              <a:t>Mohism</a:t>
            </a:r>
            <a:endParaRPr lang="zh-CN" altLang="en-US" sz="2400" b="1" dirty="0">
              <a:solidFill>
                <a:schemeClr val="accent6">
                  <a:lumMod val="75000"/>
                </a:schemeClr>
              </a:solidFill>
            </a:endParaRPr>
          </a:p>
        </p:txBody>
      </p:sp>
      <p:sp>
        <p:nvSpPr>
          <p:cNvPr id="23"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4" name="矩形 23"/>
          <p:cNvSpPr/>
          <p:nvPr/>
        </p:nvSpPr>
        <p:spPr>
          <a:xfrm>
            <a:off x="1416385" y="1038513"/>
            <a:ext cx="6441763" cy="461665"/>
          </a:xfrm>
          <a:prstGeom prst="rect">
            <a:avLst/>
          </a:prstGeom>
        </p:spPr>
        <p:txBody>
          <a:bodyPr wrap="none">
            <a:spAutoFit/>
          </a:bodyPr>
          <a:lstStyle/>
          <a:p>
            <a:r>
              <a:rPr lang="en-US" altLang="zh-CN" sz="2400" b="1" dirty="0" smtClean="0">
                <a:solidFill>
                  <a:schemeClr val="accent6">
                    <a:lumMod val="50000"/>
                  </a:schemeClr>
                </a:solidFill>
              </a:rPr>
              <a:t>Philosophy During the Pre-Qin Times ( </a:t>
            </a:r>
            <a:r>
              <a:rPr lang="zh-CN" altLang="en-US" sz="2400" b="1" dirty="0" smtClean="0">
                <a:solidFill>
                  <a:schemeClr val="accent6">
                    <a:lumMod val="50000"/>
                  </a:schemeClr>
                </a:solidFill>
              </a:rPr>
              <a:t>先秦子学</a:t>
            </a:r>
            <a:r>
              <a:rPr lang="en-US" altLang="zh-CN" sz="2400" b="1" dirty="0" smtClean="0">
                <a:solidFill>
                  <a:schemeClr val="accent6">
                    <a:lumMod val="50000"/>
                  </a:schemeClr>
                </a:solidFill>
              </a:rPr>
              <a:t>)</a:t>
            </a:r>
            <a:endParaRPr lang="zh-CN" altLang="en-US" sz="2400" b="1" dirty="0">
              <a:solidFill>
                <a:schemeClr val="accent6">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slide(fromBottom)">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 calcmode="lin" valueType="num">
                                      <p:cBhvr additive="base">
                                        <p:cTn id="17"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anim calcmode="lin" valueType="num">
                                      <p:cBhvr additive="base">
                                        <p:cTn id="23" dur="500" fill="hold"/>
                                        <p:tgtEl>
                                          <p:spTgt spid="17">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7">
                                            <p:txEl>
                                              <p:pRg st="2" end="2"/>
                                            </p:txEl>
                                          </p:spTgt>
                                        </p:tgtEl>
                                        <p:attrNameLst>
                                          <p:attrName>style.visibility</p:attrName>
                                        </p:attrNameLst>
                                      </p:cBhvr>
                                      <p:to>
                                        <p:strVal val="visible"/>
                                      </p:to>
                                    </p:set>
                                    <p:anim calcmode="lin" valueType="num">
                                      <p:cBhvr additive="base">
                                        <p:cTn id="29" dur="500" fill="hold"/>
                                        <p:tgtEl>
                                          <p:spTgt spid="17">
                                            <p:txEl>
                                              <p:pRg st="2" end="2"/>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7">
                                            <p:txEl>
                                              <p:pRg st="3" end="3"/>
                                            </p:txEl>
                                          </p:spTgt>
                                        </p:tgtEl>
                                        <p:attrNameLst>
                                          <p:attrName>style.visibility</p:attrName>
                                        </p:attrNameLst>
                                      </p:cBhvr>
                                      <p:to>
                                        <p:strVal val="visible"/>
                                      </p:to>
                                    </p:set>
                                    <p:anim calcmode="lin" valueType="num">
                                      <p:cBhvr additive="base">
                                        <p:cTn id="35" dur="500" fill="hold"/>
                                        <p:tgtEl>
                                          <p:spTgt spid="17">
                                            <p:txEl>
                                              <p:pRg st="3" end="3"/>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7">
                                            <p:txEl>
                                              <p:pRg st="4" end="4"/>
                                            </p:txEl>
                                          </p:spTgt>
                                        </p:tgtEl>
                                        <p:attrNameLst>
                                          <p:attrName>style.visibility</p:attrName>
                                        </p:attrNameLst>
                                      </p:cBhvr>
                                      <p:to>
                                        <p:strVal val="visible"/>
                                      </p:to>
                                    </p:set>
                                    <p:anim calcmode="lin" valueType="num">
                                      <p:cBhvr additive="base">
                                        <p:cTn id="41" dur="500" fill="hold"/>
                                        <p:tgtEl>
                                          <p:spTgt spid="17">
                                            <p:txEl>
                                              <p:pRg st="4" end="4"/>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build="p"/>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17" name="组合 3"/>
          <p:cNvGrpSpPr/>
          <p:nvPr/>
        </p:nvGrpSpPr>
        <p:grpSpPr bwMode="auto">
          <a:xfrm>
            <a:off x="0" y="579233"/>
            <a:ext cx="9144000" cy="420086"/>
            <a:chOff x="0" y="133158"/>
            <a:chExt cx="9144000" cy="420086"/>
          </a:xfrm>
        </p:grpSpPr>
        <p:cxnSp>
          <p:nvCxnSpPr>
            <p:cNvPr id="19" name="直接连接符 18"/>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1"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22" name="直接连接符 21"/>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4" name="Rectangle 6"/>
          <p:cNvSpPr txBox="1">
            <a:spLocks noChangeArrowheads="1"/>
          </p:cNvSpPr>
          <p:nvPr/>
        </p:nvSpPr>
        <p:spPr>
          <a:xfrm>
            <a:off x="3657600" y="1903457"/>
            <a:ext cx="5029200" cy="3668687"/>
          </a:xfrm>
          <a:prstGeom prst="rect">
            <a:avLst/>
          </a:prstGeom>
        </p:spPr>
        <p:txBody>
          <a:bodyPr/>
          <a:lstStyle/>
          <a:p>
            <a:pPr marL="363855" marR="0" lvl="0" indent="-363855"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begun by </a:t>
            </a: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Hanfeizi</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espouses (</a:t>
            </a:r>
            <a:r>
              <a:rPr kumimoji="0" lang="zh-CN" altLang="en-US" sz="24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主张</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laying down laws to unify the thought of people</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promotes</a:t>
            </a:r>
            <a:r>
              <a:rPr kumimoji="0" lang="en-US" altLang="zh-CN" sz="2400" i="0" u="none" strike="noStrike" kern="1200" cap="none" spc="0" normalizeH="0" noProof="0" dirty="0" smtClean="0">
                <a:ln>
                  <a:noFill/>
                </a:ln>
                <a:solidFill>
                  <a:schemeClr val="tx1"/>
                </a:solidFill>
                <a:effectLst/>
                <a:uLnTx/>
                <a:uFillTx/>
                <a:latin typeface="+mn-lt"/>
                <a:ea typeface="+mn-ea"/>
                <a:cs typeface="+mn-cs"/>
              </a:rPr>
              <a:t> </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agriculture to achieve affluence (</a:t>
            </a:r>
            <a:r>
              <a:rPr kumimoji="0" lang="zh-CN" altLang="en-US" sz="24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富裕</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wages (</a:t>
            </a:r>
            <a:r>
              <a:rPr kumimoji="0" lang="zh-CN" altLang="en-US" sz="24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进行</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wars to gain strength and power</a:t>
            </a:r>
            <a:endParaRPr lang="en-US" altLang="zh-CN" sz="2400" dirty="0" smtClean="0">
              <a:latin typeface="+mn-lt"/>
              <a:ea typeface="+mn-ea"/>
            </a:endParaRPr>
          </a:p>
          <a:p>
            <a:pPr marL="363855" marR="0" lvl="0" indent="-363855"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establishes a system of bureaucracy (</a:t>
            </a:r>
            <a:r>
              <a:rPr kumimoji="0" lang="zh-CN" altLang="en-US" sz="24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官僚制度</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pic>
        <p:nvPicPr>
          <p:cNvPr id="25" name="Picture 8" descr="a2340248-eec1-4431-ac23-c0730baa25e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38" y="2285996"/>
            <a:ext cx="2357454" cy="2824174"/>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5349790" y="1500178"/>
            <a:ext cx="2579796" cy="461665"/>
          </a:xfrm>
          <a:prstGeom prst="rect">
            <a:avLst/>
          </a:prstGeom>
        </p:spPr>
        <p:txBody>
          <a:bodyPr wrap="square">
            <a:spAutoFit/>
          </a:bodyPr>
          <a:lstStyle/>
          <a:p>
            <a:r>
              <a:rPr lang="en-US" altLang="zh-CN" sz="2400" b="1" dirty="0" smtClean="0">
                <a:solidFill>
                  <a:schemeClr val="accent6">
                    <a:lumMod val="75000"/>
                  </a:schemeClr>
                </a:solidFill>
              </a:rPr>
              <a:t>Legalism</a:t>
            </a:r>
            <a:endParaRPr lang="zh-CN" altLang="en-US" sz="2400" b="1" dirty="0">
              <a:solidFill>
                <a:schemeClr val="accent6">
                  <a:lumMod val="75000"/>
                </a:schemeClr>
              </a:solidFill>
            </a:endParaRPr>
          </a:p>
        </p:txBody>
      </p:sp>
      <p:sp>
        <p:nvSpPr>
          <p:cNvPr id="28"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9" name="矩形 28"/>
          <p:cNvSpPr/>
          <p:nvPr/>
        </p:nvSpPr>
        <p:spPr>
          <a:xfrm>
            <a:off x="1416385" y="1071550"/>
            <a:ext cx="6441763" cy="461665"/>
          </a:xfrm>
          <a:prstGeom prst="rect">
            <a:avLst/>
          </a:prstGeom>
        </p:spPr>
        <p:txBody>
          <a:bodyPr wrap="none">
            <a:spAutoFit/>
          </a:bodyPr>
          <a:lstStyle/>
          <a:p>
            <a:r>
              <a:rPr lang="en-US" altLang="zh-CN" sz="2400" b="1" dirty="0" smtClean="0">
                <a:solidFill>
                  <a:schemeClr val="accent6">
                    <a:lumMod val="50000"/>
                  </a:schemeClr>
                </a:solidFill>
              </a:rPr>
              <a:t>Philosophy During the Pre-Qin Times ( </a:t>
            </a:r>
            <a:r>
              <a:rPr lang="zh-CN" altLang="en-US" sz="2400" b="1" dirty="0" smtClean="0">
                <a:solidFill>
                  <a:schemeClr val="accent6">
                    <a:lumMod val="50000"/>
                  </a:schemeClr>
                </a:solidFill>
              </a:rPr>
              <a:t>先秦子学</a:t>
            </a:r>
            <a:r>
              <a:rPr lang="en-US" altLang="zh-CN" sz="2400" b="1" dirty="0" smtClean="0">
                <a:solidFill>
                  <a:schemeClr val="accent6">
                    <a:lumMod val="50000"/>
                  </a:schemeClr>
                </a:solidFill>
              </a:rPr>
              <a:t>)</a:t>
            </a:r>
            <a:endParaRPr lang="zh-CN" altLang="en-US" sz="2400" b="1" dirty="0">
              <a:solidFill>
                <a:schemeClr val="accent6">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1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slide(fromBottom)">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 calcmode="lin" valueType="num">
                                      <p:cBhvr additive="base">
                                        <p:cTn id="17"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4">
                                            <p:txEl>
                                              <p:pRg st="1" end="1"/>
                                            </p:txEl>
                                          </p:spTgt>
                                        </p:tgtEl>
                                        <p:attrNameLst>
                                          <p:attrName>style.visibility</p:attrName>
                                        </p:attrNameLst>
                                      </p:cBhvr>
                                      <p:to>
                                        <p:strVal val="visible"/>
                                      </p:to>
                                    </p:set>
                                    <p:anim calcmode="lin" valueType="num">
                                      <p:cBhvr additive="base">
                                        <p:cTn id="23"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4">
                                            <p:txEl>
                                              <p:pRg st="2" end="2"/>
                                            </p:txEl>
                                          </p:spTgt>
                                        </p:tgtEl>
                                        <p:attrNameLst>
                                          <p:attrName>style.visibility</p:attrName>
                                        </p:attrNameLst>
                                      </p:cBhvr>
                                      <p:to>
                                        <p:strVal val="visible"/>
                                      </p:to>
                                    </p:set>
                                    <p:anim calcmode="lin" valueType="num">
                                      <p:cBhvr additive="base">
                                        <p:cTn id="29"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xEl>
                                              <p:pRg st="3" end="3"/>
                                            </p:txEl>
                                          </p:spTgt>
                                        </p:tgtEl>
                                        <p:attrNameLst>
                                          <p:attrName>style.visibility</p:attrName>
                                        </p:attrNameLst>
                                      </p:cBhvr>
                                      <p:to>
                                        <p:strVal val="visible"/>
                                      </p:to>
                                    </p:set>
                                    <p:anim calcmode="lin" valueType="num">
                                      <p:cBhvr additive="base">
                                        <p:cTn id="35"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4">
                                            <p:txEl>
                                              <p:pRg st="4" end="4"/>
                                            </p:txEl>
                                          </p:spTgt>
                                        </p:tgtEl>
                                        <p:attrNameLst>
                                          <p:attrName>style.visibility</p:attrName>
                                        </p:attrNameLst>
                                      </p:cBhvr>
                                      <p:to>
                                        <p:strVal val="visible"/>
                                      </p:to>
                                    </p:set>
                                    <p:anim calcmode="lin" valueType="num">
                                      <p:cBhvr additive="base">
                                        <p:cTn id="41"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2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1000100" y="1000112"/>
            <a:ext cx="7544886" cy="461665"/>
          </a:xfrm>
          <a:prstGeom prst="rect">
            <a:avLst/>
          </a:prstGeom>
        </p:spPr>
        <p:txBody>
          <a:bodyPr wrap="none">
            <a:spAutoFit/>
          </a:bodyPr>
          <a:lstStyle/>
          <a:p>
            <a:r>
              <a:rPr lang="en-US" altLang="zh-CN" sz="2400" b="1" dirty="0" smtClean="0">
                <a:solidFill>
                  <a:schemeClr val="accent6">
                    <a:lumMod val="50000"/>
                  </a:schemeClr>
                </a:solidFill>
              </a:rPr>
              <a:t>Orthodox Philosophy During the Han Dynasty ( </a:t>
            </a:r>
            <a:r>
              <a:rPr lang="zh-CN" altLang="en-US" sz="2400" b="1" dirty="0" smtClean="0">
                <a:solidFill>
                  <a:schemeClr val="accent6">
                    <a:lumMod val="50000"/>
                  </a:schemeClr>
                </a:solidFill>
              </a:rPr>
              <a:t>两汉经学</a:t>
            </a:r>
            <a:r>
              <a:rPr lang="en-US" altLang="zh-CN" sz="2400" b="1" dirty="0" smtClean="0">
                <a:solidFill>
                  <a:schemeClr val="accent6">
                    <a:lumMod val="50000"/>
                  </a:schemeClr>
                </a:solidFill>
              </a:rPr>
              <a:t>)</a:t>
            </a:r>
            <a:endParaRPr lang="en-US" altLang="zh-CN" sz="2400" b="1" dirty="0" smtClean="0">
              <a:solidFill>
                <a:schemeClr val="accent6">
                  <a:lumMod val="50000"/>
                </a:schemeClr>
              </a:solidFill>
            </a:endParaRPr>
          </a:p>
        </p:txBody>
      </p:sp>
      <p:sp>
        <p:nvSpPr>
          <p:cNvPr id="14" name="矩形 13"/>
          <p:cNvSpPr/>
          <p:nvPr/>
        </p:nvSpPr>
        <p:spPr>
          <a:xfrm>
            <a:off x="2071670" y="1428741"/>
            <a:ext cx="6858048" cy="4516621"/>
          </a:xfrm>
          <a:prstGeom prst="rect">
            <a:avLst/>
          </a:prstGeom>
        </p:spPr>
        <p:txBody>
          <a:bodyPr wrap="square">
            <a:spAutoFit/>
          </a:bodyPr>
          <a:lstStyle/>
          <a:p>
            <a:pPr>
              <a:spcAft>
                <a:spcPts val="300"/>
              </a:spcAft>
              <a:buSzPct val="64000"/>
              <a:buFont typeface="Wingdings" panose="05000000000000000000" pitchFamily="2" charset="2"/>
              <a:buChar char="l"/>
            </a:pPr>
            <a:r>
              <a:rPr lang="en-US" altLang="zh-CN" sz="2200" dirty="0" smtClean="0"/>
              <a:t> “banning all schools of thought except Confucianism ( </a:t>
            </a:r>
            <a:r>
              <a:rPr lang="zh-CN" altLang="en-US" sz="2200" dirty="0" smtClean="0">
                <a:latin typeface="仿宋" panose="02010609060101010101" pitchFamily="49" charset="-122"/>
                <a:ea typeface="仿宋" panose="02010609060101010101" pitchFamily="49" charset="-122"/>
              </a:rPr>
              <a:t>罢</a:t>
            </a:r>
            <a:endParaRPr lang="en-US" altLang="zh-CN" sz="2200" dirty="0" smtClean="0">
              <a:latin typeface="仿宋" panose="02010609060101010101" pitchFamily="49" charset="-122"/>
              <a:ea typeface="仿宋" panose="02010609060101010101" pitchFamily="49" charset="-122"/>
            </a:endParaRPr>
          </a:p>
          <a:p>
            <a:pPr>
              <a:spcAft>
                <a:spcPts val="300"/>
              </a:spcAft>
              <a:buSzPct val="64000"/>
            </a:pPr>
            <a:r>
              <a:rPr lang="en-US" altLang="zh-CN" sz="2200" dirty="0" smtClean="0">
                <a:latin typeface="仿宋" panose="02010609060101010101" pitchFamily="49" charset="-122"/>
                <a:ea typeface="仿宋" panose="02010609060101010101" pitchFamily="49" charset="-122"/>
              </a:rPr>
              <a:t>  </a:t>
            </a:r>
            <a:r>
              <a:rPr lang="zh-CN" altLang="en-US" sz="2200" dirty="0" smtClean="0">
                <a:latin typeface="仿宋" panose="02010609060101010101" pitchFamily="49" charset="-122"/>
                <a:ea typeface="仿宋" panose="02010609060101010101" pitchFamily="49" charset="-122"/>
              </a:rPr>
              <a:t>黜百家，独尊儒术</a:t>
            </a:r>
            <a:r>
              <a:rPr lang="en-US" altLang="zh-CN" sz="2200" dirty="0" smtClean="0"/>
              <a:t>)”</a:t>
            </a:r>
            <a:endParaRPr lang="en-US" altLang="zh-CN" sz="2200" dirty="0" smtClean="0"/>
          </a:p>
          <a:p>
            <a:pPr>
              <a:spcAft>
                <a:spcPts val="300"/>
              </a:spcAft>
              <a:buSzPct val="64000"/>
              <a:buFont typeface="Wingdings" panose="05000000000000000000" pitchFamily="2" charset="2"/>
              <a:buChar char="l"/>
            </a:pPr>
            <a:r>
              <a:rPr lang="en-US" altLang="zh-CN" sz="2200" dirty="0" smtClean="0"/>
              <a:t> Confucianism served as the </a:t>
            </a:r>
            <a:r>
              <a:rPr lang="en-US" altLang="zh-CN" sz="2200" dirty="0" smtClean="0">
                <a:solidFill>
                  <a:srgbClr val="FF0000"/>
                </a:solidFill>
              </a:rPr>
              <a:t>ideological foundation</a:t>
            </a:r>
            <a:r>
              <a:rPr lang="en-US" altLang="zh-CN" sz="2200" dirty="0" smtClean="0"/>
              <a:t> of the </a:t>
            </a:r>
            <a:endParaRPr lang="en-US" altLang="zh-CN" sz="2200" dirty="0" smtClean="0"/>
          </a:p>
          <a:p>
            <a:pPr>
              <a:spcAft>
                <a:spcPts val="300"/>
              </a:spcAft>
              <a:buSzPct val="64000"/>
            </a:pPr>
            <a:r>
              <a:rPr lang="en-US" altLang="zh-CN" sz="2200" dirty="0" smtClean="0"/>
              <a:t>   feudal rule.</a:t>
            </a:r>
            <a:endParaRPr lang="en-US" altLang="zh-CN" sz="2200" dirty="0" smtClean="0"/>
          </a:p>
          <a:p>
            <a:pPr>
              <a:spcAft>
                <a:spcPts val="300"/>
              </a:spcAft>
              <a:buSzPct val="64000"/>
              <a:buFont typeface="Wingdings" panose="05000000000000000000" pitchFamily="2" charset="2"/>
              <a:buChar char="l"/>
            </a:pPr>
            <a:r>
              <a:rPr lang="en-US" altLang="zh-CN" sz="2200" dirty="0" smtClean="0"/>
              <a:t> Orthodox philosophy advocates that Heaven affects</a:t>
            </a:r>
            <a:endParaRPr lang="en-US" altLang="zh-CN" sz="2200" dirty="0" smtClean="0"/>
          </a:p>
          <a:p>
            <a:pPr>
              <a:spcAft>
                <a:spcPts val="300"/>
              </a:spcAft>
              <a:buSzPct val="64000"/>
            </a:pPr>
            <a:r>
              <a:rPr lang="en-US" altLang="zh-CN" sz="2200" dirty="0" smtClean="0"/>
              <a:t>    human affairs and human </a:t>
            </a:r>
            <a:r>
              <a:rPr lang="en-US" altLang="zh-CN" sz="2200" dirty="0" err="1" smtClean="0"/>
              <a:t>behaviour</a:t>
            </a:r>
            <a:r>
              <a:rPr lang="en-US" altLang="zh-CN" sz="2200" dirty="0" smtClean="0"/>
              <a:t> finds responses in  </a:t>
            </a:r>
            <a:endParaRPr lang="en-US" altLang="zh-CN" sz="2200" dirty="0" smtClean="0"/>
          </a:p>
          <a:p>
            <a:pPr>
              <a:spcAft>
                <a:spcPts val="300"/>
              </a:spcAft>
              <a:buSzPct val="64000"/>
            </a:pPr>
            <a:r>
              <a:rPr lang="en-US" altLang="zh-CN" sz="2200" dirty="0" smtClean="0"/>
              <a:t>    Heaven (</a:t>
            </a:r>
            <a:r>
              <a:rPr lang="zh-CN" altLang="en-US" sz="2200" dirty="0" smtClean="0"/>
              <a:t>天人感应</a:t>
            </a:r>
            <a:r>
              <a:rPr lang="en-US" altLang="zh-CN" sz="2200" dirty="0" smtClean="0"/>
              <a:t>). </a:t>
            </a:r>
            <a:endParaRPr lang="en-US" altLang="zh-CN" sz="2200" dirty="0" smtClean="0"/>
          </a:p>
          <a:p>
            <a:pPr>
              <a:spcAft>
                <a:spcPts val="300"/>
              </a:spcAft>
              <a:buSzPct val="64000"/>
              <a:buFont typeface="Wingdings" panose="05000000000000000000" pitchFamily="2" charset="2"/>
              <a:buChar char="l"/>
            </a:pPr>
            <a:r>
              <a:rPr lang="en-US" altLang="zh-CN" sz="2200" dirty="0" smtClean="0"/>
              <a:t>  the power of the emperors are authorized by Heaven </a:t>
            </a:r>
            <a:endParaRPr lang="en-US" altLang="zh-CN" sz="2200" dirty="0" smtClean="0"/>
          </a:p>
          <a:p>
            <a:pPr>
              <a:spcAft>
                <a:spcPts val="300"/>
              </a:spcAft>
              <a:buSzPct val="64000"/>
            </a:pPr>
            <a:r>
              <a:rPr lang="en-US" altLang="zh-CN" sz="2200" dirty="0" smtClean="0"/>
              <a:t>    (</a:t>
            </a:r>
            <a:r>
              <a:rPr lang="zh-CN" altLang="en-US" sz="2200" dirty="0" smtClean="0"/>
              <a:t>君权神授</a:t>
            </a:r>
            <a:r>
              <a:rPr lang="en-US" altLang="zh-CN" sz="2200" dirty="0" smtClean="0"/>
              <a:t>).</a:t>
            </a:r>
            <a:endParaRPr lang="en-US" altLang="zh-CN" sz="2200" dirty="0" smtClean="0"/>
          </a:p>
          <a:p>
            <a:pPr>
              <a:spcAft>
                <a:spcPts val="300"/>
              </a:spcAft>
              <a:buSzPct val="64000"/>
              <a:buFont typeface="Wingdings" panose="05000000000000000000" pitchFamily="2" charset="2"/>
              <a:buChar char="l"/>
            </a:pPr>
            <a:r>
              <a:rPr lang="en-US" altLang="zh-CN" sz="2200" dirty="0" smtClean="0"/>
              <a:t>  at odds with Confucianism which holds that man is an </a:t>
            </a:r>
            <a:endParaRPr lang="en-US" altLang="zh-CN" sz="2200" dirty="0" smtClean="0"/>
          </a:p>
          <a:p>
            <a:pPr>
              <a:spcAft>
                <a:spcPts val="300"/>
              </a:spcAft>
              <a:buSzPct val="64000"/>
            </a:pPr>
            <a:r>
              <a:rPr lang="en-US" altLang="zh-CN" sz="2200" dirty="0" smtClean="0"/>
              <a:t>    integral part of nature (</a:t>
            </a:r>
            <a:r>
              <a:rPr lang="zh-CN" altLang="en-US" sz="2200" dirty="0" smtClean="0"/>
              <a:t>天人合一</a:t>
            </a:r>
            <a:r>
              <a:rPr lang="en-US" altLang="zh-CN" sz="2200" dirty="0" smtClean="0"/>
              <a:t>)</a:t>
            </a:r>
            <a:endParaRPr lang="en-US" altLang="zh-CN" sz="2200" dirty="0" smtClean="0"/>
          </a:p>
          <a:p>
            <a:endParaRPr lang="zh-CN" altLang="en-US" dirty="0"/>
          </a:p>
        </p:txBody>
      </p:sp>
      <p:pic>
        <p:nvPicPr>
          <p:cNvPr id="15" name="图片 14" descr="W020080722414925353206.jpg"/>
          <p:cNvPicPr>
            <a:picLocks noChangeAspect="1"/>
          </p:cNvPicPr>
          <p:nvPr/>
        </p:nvPicPr>
        <p:blipFill>
          <a:blip r:embed="rId2"/>
          <a:stretch>
            <a:fillRect/>
          </a:stretch>
        </p:blipFill>
        <p:spPr>
          <a:xfrm>
            <a:off x="142844" y="1714492"/>
            <a:ext cx="1785950" cy="38576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4)">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slide(fromBottom)">
                                      <p:cBhvr>
                                        <p:cTn id="12" dur="500"/>
                                        <p:tgtEl>
                                          <p:spTgt spid="14">
                                            <p:txEl>
                                              <p:pRg st="0" end="0"/>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slide(fromBottom)">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slide(fromBottom)">
                                      <p:cBhvr>
                                        <p:cTn id="20" dur="500"/>
                                        <p:tgtEl>
                                          <p:spTgt spid="14">
                                            <p:txEl>
                                              <p:pRg st="2" end="2"/>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slide(fromBottom)">
                                      <p:cBhvr>
                                        <p:cTn id="23" dur="500"/>
                                        <p:tgtEl>
                                          <p:spTgt spid="1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4">
                                            <p:txEl>
                                              <p:pRg st="4" end="4"/>
                                            </p:txEl>
                                          </p:spTgt>
                                        </p:tgtEl>
                                        <p:attrNameLst>
                                          <p:attrName>style.visibility</p:attrName>
                                        </p:attrNameLst>
                                      </p:cBhvr>
                                      <p:to>
                                        <p:strVal val="visible"/>
                                      </p:to>
                                    </p:set>
                                    <p:animEffect transition="in" filter="slide(fromBottom)">
                                      <p:cBhvr>
                                        <p:cTn id="28" dur="500"/>
                                        <p:tgtEl>
                                          <p:spTgt spid="14">
                                            <p:txEl>
                                              <p:pRg st="4" end="4"/>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Effect transition="in" filter="slide(fromBottom)">
                                      <p:cBhvr>
                                        <p:cTn id="31" dur="500"/>
                                        <p:tgtEl>
                                          <p:spTgt spid="14">
                                            <p:txEl>
                                              <p:pRg st="5" end="5"/>
                                            </p:txEl>
                                          </p:spTgt>
                                        </p:tgtEl>
                                      </p:cBhvr>
                                    </p:animEffect>
                                  </p:childTnLst>
                                </p:cTn>
                              </p:par>
                              <p:par>
                                <p:cTn id="32" presetID="12" presetClass="entr" presetSubtype="4" fill="hold" nodeType="withEffect">
                                  <p:stCondLst>
                                    <p:cond delay="0"/>
                                  </p:stCondLst>
                                  <p:childTnLst>
                                    <p:set>
                                      <p:cBhvr>
                                        <p:cTn id="33" dur="1" fill="hold">
                                          <p:stCondLst>
                                            <p:cond delay="0"/>
                                          </p:stCondLst>
                                        </p:cTn>
                                        <p:tgtEl>
                                          <p:spTgt spid="14">
                                            <p:txEl>
                                              <p:pRg st="6" end="6"/>
                                            </p:txEl>
                                          </p:spTgt>
                                        </p:tgtEl>
                                        <p:attrNameLst>
                                          <p:attrName>style.visibility</p:attrName>
                                        </p:attrNameLst>
                                      </p:cBhvr>
                                      <p:to>
                                        <p:strVal val="visible"/>
                                      </p:to>
                                    </p:set>
                                    <p:animEffect transition="in" filter="slide(fromBottom)">
                                      <p:cBhvr>
                                        <p:cTn id="34" dur="500"/>
                                        <p:tgtEl>
                                          <p:spTgt spid="1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4">
                                            <p:txEl>
                                              <p:pRg st="7" end="7"/>
                                            </p:txEl>
                                          </p:spTgt>
                                        </p:tgtEl>
                                        <p:attrNameLst>
                                          <p:attrName>style.visibility</p:attrName>
                                        </p:attrNameLst>
                                      </p:cBhvr>
                                      <p:to>
                                        <p:strVal val="visible"/>
                                      </p:to>
                                    </p:set>
                                    <p:animEffect transition="in" filter="slide(fromBottom)">
                                      <p:cBhvr>
                                        <p:cTn id="39" dur="500"/>
                                        <p:tgtEl>
                                          <p:spTgt spid="14">
                                            <p:txEl>
                                              <p:pRg st="7" end="7"/>
                                            </p:txEl>
                                          </p:spTgt>
                                        </p:tgtEl>
                                      </p:cBhvr>
                                    </p:animEffect>
                                  </p:childTnLst>
                                </p:cTn>
                              </p:par>
                              <p:par>
                                <p:cTn id="40" presetID="12" presetClass="entr" presetSubtype="4" fill="hold" nodeType="withEffect">
                                  <p:stCondLst>
                                    <p:cond delay="0"/>
                                  </p:stCondLst>
                                  <p:childTnLst>
                                    <p:set>
                                      <p:cBhvr>
                                        <p:cTn id="41" dur="1" fill="hold">
                                          <p:stCondLst>
                                            <p:cond delay="0"/>
                                          </p:stCondLst>
                                        </p:cTn>
                                        <p:tgtEl>
                                          <p:spTgt spid="14">
                                            <p:txEl>
                                              <p:pRg st="8" end="8"/>
                                            </p:txEl>
                                          </p:spTgt>
                                        </p:tgtEl>
                                        <p:attrNameLst>
                                          <p:attrName>style.visibility</p:attrName>
                                        </p:attrNameLst>
                                      </p:cBhvr>
                                      <p:to>
                                        <p:strVal val="visible"/>
                                      </p:to>
                                    </p:set>
                                    <p:animEffect transition="in" filter="slide(fromBottom)">
                                      <p:cBhvr>
                                        <p:cTn id="42" dur="500"/>
                                        <p:tgtEl>
                                          <p:spTgt spid="1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14">
                                            <p:txEl>
                                              <p:pRg st="9" end="9"/>
                                            </p:txEl>
                                          </p:spTgt>
                                        </p:tgtEl>
                                        <p:attrNameLst>
                                          <p:attrName>style.visibility</p:attrName>
                                        </p:attrNameLst>
                                      </p:cBhvr>
                                      <p:to>
                                        <p:strVal val="visible"/>
                                      </p:to>
                                    </p:set>
                                    <p:animEffect transition="in" filter="slide(fromBottom)">
                                      <p:cBhvr>
                                        <p:cTn id="47" dur="500"/>
                                        <p:tgtEl>
                                          <p:spTgt spid="14">
                                            <p:txEl>
                                              <p:pRg st="9" end="9"/>
                                            </p:txEl>
                                          </p:spTgt>
                                        </p:tgtEl>
                                      </p:cBhvr>
                                    </p:animEffect>
                                  </p:childTnLst>
                                </p:cTn>
                              </p:par>
                              <p:par>
                                <p:cTn id="48" presetID="12" presetClass="entr" presetSubtype="4" fill="hold" nodeType="withEffect">
                                  <p:stCondLst>
                                    <p:cond delay="0"/>
                                  </p:stCondLst>
                                  <p:childTnLst>
                                    <p:set>
                                      <p:cBhvr>
                                        <p:cTn id="49" dur="1" fill="hold">
                                          <p:stCondLst>
                                            <p:cond delay="0"/>
                                          </p:stCondLst>
                                        </p:cTn>
                                        <p:tgtEl>
                                          <p:spTgt spid="14">
                                            <p:txEl>
                                              <p:pRg st="10" end="10"/>
                                            </p:txEl>
                                          </p:spTgt>
                                        </p:tgtEl>
                                        <p:attrNameLst>
                                          <p:attrName>style.visibility</p:attrName>
                                        </p:attrNameLst>
                                      </p:cBhvr>
                                      <p:to>
                                        <p:strVal val="visible"/>
                                      </p:to>
                                    </p:set>
                                    <p:animEffect transition="in" filter="slide(fromBottom)">
                                      <p:cBhvr>
                                        <p:cTn id="50"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71484"/>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7" name="矩形 16"/>
          <p:cNvSpPr/>
          <p:nvPr/>
        </p:nvSpPr>
        <p:spPr>
          <a:xfrm>
            <a:off x="1000100" y="1488598"/>
            <a:ext cx="7500990" cy="4154170"/>
          </a:xfrm>
          <a:prstGeom prst="rect">
            <a:avLst/>
          </a:prstGeom>
        </p:spPr>
        <p:txBody>
          <a:bodyPr wrap="square">
            <a:spAutoFit/>
          </a:bodyPr>
          <a:lstStyle/>
          <a:p>
            <a:pPr>
              <a:buSzPct val="64000"/>
              <a:buFont typeface="Wingdings" panose="05000000000000000000" pitchFamily="2" charset="2"/>
              <a:buChar char="l"/>
            </a:pPr>
            <a:r>
              <a:rPr lang="en-US" altLang="zh-CN" sz="2400" dirty="0" smtClean="0">
                <a:latin typeface="+mn-lt"/>
              </a:rPr>
              <a:t> blended Confucianism and </a:t>
            </a:r>
            <a:r>
              <a:rPr lang="en-US" altLang="zh-CN" sz="2400" dirty="0" err="1" smtClean="0">
                <a:latin typeface="+mn-lt"/>
              </a:rPr>
              <a:t>Laozi’s</a:t>
            </a:r>
            <a:r>
              <a:rPr lang="en-US" altLang="zh-CN" sz="2400" dirty="0" smtClean="0">
                <a:latin typeface="+mn-lt"/>
              </a:rPr>
              <a:t> doctrines</a:t>
            </a:r>
            <a:endParaRPr lang="en-US" altLang="zh-CN" sz="2400" dirty="0" smtClean="0">
              <a:latin typeface="+mn-lt"/>
            </a:endParaRPr>
          </a:p>
          <a:p>
            <a:pPr>
              <a:buSzPct val="64000"/>
              <a:buFont typeface="Wingdings" panose="05000000000000000000" pitchFamily="2" charset="2"/>
              <a:buChar char="l"/>
            </a:pPr>
            <a:r>
              <a:rPr lang="en-US" altLang="zh-CN" sz="2400" dirty="0" smtClean="0">
                <a:latin typeface="+mn-lt"/>
              </a:rPr>
              <a:t> based on </a:t>
            </a:r>
            <a:r>
              <a:rPr lang="en-US" altLang="zh-CN" sz="2400" i="1" dirty="0" smtClean="0">
                <a:latin typeface="+mn-lt"/>
              </a:rPr>
              <a:t>The Book of Changes </a:t>
            </a:r>
            <a:r>
              <a:rPr lang="en-US" altLang="zh-CN" sz="2400" dirty="0" smtClean="0">
                <a:latin typeface="+mn-lt"/>
              </a:rPr>
              <a:t>(《</a:t>
            </a:r>
            <a:r>
              <a:rPr lang="zh-CN" altLang="en-US" sz="2400" dirty="0" smtClean="0">
                <a:latin typeface="+mn-lt"/>
              </a:rPr>
              <a:t>易经</a:t>
            </a:r>
            <a:r>
              <a:rPr lang="en-US" altLang="zh-CN" sz="2400" dirty="0" smtClean="0">
                <a:latin typeface="+mn-lt"/>
              </a:rPr>
              <a:t>》), </a:t>
            </a:r>
            <a:r>
              <a:rPr lang="en-US" altLang="zh-CN" sz="2400" i="1" dirty="0" err="1" smtClean="0">
                <a:latin typeface="+mn-lt"/>
              </a:rPr>
              <a:t>Daodejing</a:t>
            </a:r>
            <a:r>
              <a:rPr lang="en-US" altLang="zh-CN" sz="2400" dirty="0" smtClean="0">
                <a:latin typeface="+mn-lt"/>
              </a:rPr>
              <a:t> </a:t>
            </a:r>
            <a:endParaRPr lang="en-US" altLang="zh-CN" sz="2400" dirty="0" smtClean="0">
              <a:latin typeface="+mn-lt"/>
            </a:endParaRPr>
          </a:p>
          <a:p>
            <a:pPr>
              <a:buSzPct val="64000"/>
            </a:pPr>
            <a:r>
              <a:rPr lang="en-US" altLang="zh-CN" sz="2400" dirty="0" smtClean="0">
                <a:latin typeface="+mn-lt"/>
              </a:rPr>
              <a:t>   and </a:t>
            </a:r>
            <a:r>
              <a:rPr lang="en-US" altLang="zh-CN" sz="2400" i="1" dirty="0" err="1" smtClean="0">
                <a:latin typeface="+mn-lt"/>
              </a:rPr>
              <a:t>Zhuangzi</a:t>
            </a:r>
            <a:r>
              <a:rPr lang="en-US" altLang="zh-CN" sz="2400" dirty="0" smtClean="0">
                <a:latin typeface="+mn-lt"/>
              </a:rPr>
              <a:t>, known as the “three profound studies ( </a:t>
            </a:r>
            <a:r>
              <a:rPr lang="zh-CN" altLang="en-US" sz="2400" dirty="0" smtClean="0">
                <a:latin typeface="+mn-lt"/>
              </a:rPr>
              <a:t>三</a:t>
            </a:r>
            <a:endParaRPr lang="en-US" altLang="zh-CN" sz="2400" dirty="0" smtClean="0">
              <a:latin typeface="+mn-lt"/>
            </a:endParaRPr>
          </a:p>
          <a:p>
            <a:pPr>
              <a:buSzPct val="64000"/>
            </a:pPr>
            <a:r>
              <a:rPr lang="en-US" altLang="zh-CN" sz="2400" dirty="0" smtClean="0">
                <a:latin typeface="+mn-lt"/>
              </a:rPr>
              <a:t>   </a:t>
            </a:r>
            <a:r>
              <a:rPr lang="zh-CN" altLang="en-US" sz="2400" dirty="0" smtClean="0">
                <a:latin typeface="+mn-lt"/>
              </a:rPr>
              <a:t>玄</a:t>
            </a:r>
            <a:r>
              <a:rPr lang="en-US" altLang="zh-CN" sz="2400" dirty="0" smtClean="0">
                <a:latin typeface="+mn-lt"/>
              </a:rPr>
              <a:t>)” </a:t>
            </a:r>
            <a:endParaRPr lang="en-US" altLang="zh-CN" sz="2400" dirty="0" smtClean="0">
              <a:latin typeface="+mn-lt"/>
            </a:endParaRPr>
          </a:p>
          <a:p>
            <a:pPr>
              <a:buSzPct val="64000"/>
              <a:buFont typeface="Wingdings" panose="05000000000000000000" pitchFamily="2" charset="2"/>
              <a:buChar char="l"/>
            </a:pPr>
            <a:r>
              <a:rPr lang="en-US" altLang="zh-CN" sz="2400" dirty="0" smtClean="0">
                <a:latin typeface="+mn-lt"/>
              </a:rPr>
              <a:t> </a:t>
            </a:r>
            <a:r>
              <a:rPr lang="en-US" altLang="zh-CN" sz="2400" dirty="0" smtClean="0"/>
              <a:t>theme: </a:t>
            </a:r>
            <a:r>
              <a:rPr lang="en-US" altLang="zh-CN" sz="2400" dirty="0" smtClean="0">
                <a:latin typeface="+mn-lt"/>
              </a:rPr>
              <a:t>To explore the </a:t>
            </a:r>
            <a:r>
              <a:rPr lang="en-US" altLang="zh-CN" sz="2400" dirty="0" err="1" smtClean="0">
                <a:latin typeface="+mn-lt"/>
              </a:rPr>
              <a:t>noumenon</a:t>
            </a:r>
            <a:r>
              <a:rPr lang="en-US" altLang="zh-CN" sz="2400" dirty="0" smtClean="0">
                <a:latin typeface="+mn-lt"/>
              </a:rPr>
              <a:t> ( </a:t>
            </a:r>
            <a:r>
              <a:rPr lang="zh-CN" altLang="en-US" sz="2400" dirty="0" smtClean="0">
                <a:latin typeface="+mn-lt"/>
              </a:rPr>
              <a:t>本体</a:t>
            </a:r>
            <a:r>
              <a:rPr lang="en-US" altLang="zh-CN" sz="2400" dirty="0" smtClean="0">
                <a:latin typeface="+mn-lt"/>
              </a:rPr>
              <a:t>) of the universe</a:t>
            </a:r>
            <a:endParaRPr lang="en-US" altLang="zh-CN" sz="2400" dirty="0" smtClean="0">
              <a:latin typeface="+mn-lt"/>
            </a:endParaRPr>
          </a:p>
          <a:p>
            <a:pPr>
              <a:buSzPct val="64000"/>
              <a:buFont typeface="Wingdings" panose="05000000000000000000" pitchFamily="2" charset="2"/>
              <a:buChar char="l"/>
            </a:pPr>
            <a:r>
              <a:rPr lang="en-US" altLang="zh-CN" sz="2400" dirty="0" smtClean="0">
                <a:latin typeface="+mn-lt"/>
              </a:rPr>
              <a:t> mainly discusses the propositions of :</a:t>
            </a:r>
            <a:endParaRPr lang="en-US" altLang="zh-CN" sz="2400" dirty="0" smtClean="0">
              <a:latin typeface="+mn-lt"/>
            </a:endParaRPr>
          </a:p>
          <a:p>
            <a:pPr>
              <a:buSzPct val="64000"/>
            </a:pPr>
            <a:r>
              <a:rPr lang="en-US" altLang="zh-CN" sz="2400" dirty="0" smtClean="0">
                <a:latin typeface="+mn-lt"/>
              </a:rPr>
              <a:t>   “existence versus non-existence”</a:t>
            </a:r>
            <a:endParaRPr lang="en-US" altLang="zh-CN" sz="2400" dirty="0" smtClean="0">
              <a:latin typeface="+mn-lt"/>
            </a:endParaRPr>
          </a:p>
          <a:p>
            <a:pPr>
              <a:buSzPct val="64000"/>
            </a:pPr>
            <a:r>
              <a:rPr lang="en-US" altLang="zh-CN" sz="2400" dirty="0" smtClean="0">
                <a:latin typeface="+mn-lt"/>
              </a:rPr>
              <a:t>   “essentials</a:t>
            </a:r>
            <a:r>
              <a:rPr lang="zh-CN" altLang="en-US" sz="2400" dirty="0" smtClean="0">
                <a:latin typeface="+mn-lt"/>
              </a:rPr>
              <a:t>（本质）</a:t>
            </a:r>
            <a:r>
              <a:rPr lang="en-US" altLang="zh-CN" sz="2400" dirty="0" smtClean="0">
                <a:latin typeface="+mn-lt"/>
              </a:rPr>
              <a:t> versus non-essentials”</a:t>
            </a:r>
            <a:endParaRPr lang="en-US" altLang="zh-CN" sz="2400" dirty="0" smtClean="0">
              <a:latin typeface="+mn-lt"/>
            </a:endParaRPr>
          </a:p>
          <a:p>
            <a:pPr>
              <a:buSzPct val="64000"/>
            </a:pPr>
            <a:r>
              <a:rPr lang="en-US" altLang="zh-CN" sz="2400" dirty="0" smtClean="0">
                <a:latin typeface="+mn-lt"/>
              </a:rPr>
              <a:t>   “words versus ideas”</a:t>
            </a:r>
            <a:endParaRPr lang="en-US" altLang="zh-CN" sz="2400" dirty="0" smtClean="0">
              <a:latin typeface="+mn-lt"/>
            </a:endParaRPr>
          </a:p>
          <a:p>
            <a:pPr>
              <a:buSzPct val="64000"/>
            </a:pPr>
            <a:r>
              <a:rPr lang="en-US" altLang="zh-CN" sz="2400" dirty="0" smtClean="0">
                <a:latin typeface="+mn-lt"/>
              </a:rPr>
              <a:t>   “fundamentals versus practice” </a:t>
            </a:r>
            <a:endParaRPr lang="en-US" altLang="zh-CN" sz="2400" dirty="0" smtClean="0">
              <a:latin typeface="+mn-lt"/>
            </a:endParaRPr>
          </a:p>
          <a:p>
            <a:pPr>
              <a:buSzPct val="64000"/>
            </a:pPr>
            <a:r>
              <a:rPr lang="en-US" altLang="zh-CN" sz="2400" dirty="0" smtClean="0">
                <a:latin typeface="+mn-lt"/>
              </a:rPr>
              <a:t>   “ethics versus nature”, etc.</a:t>
            </a:r>
            <a:endParaRPr lang="zh-CN" altLang="en-US" sz="2400" dirty="0">
              <a:latin typeface="+mn-lt"/>
            </a:endParaRPr>
          </a:p>
        </p:txBody>
      </p:sp>
      <p:sp>
        <p:nvSpPr>
          <p:cNvPr id="19" name="矩形 18"/>
          <p:cNvSpPr/>
          <p:nvPr/>
        </p:nvSpPr>
        <p:spPr>
          <a:xfrm>
            <a:off x="857224" y="1000112"/>
            <a:ext cx="7678897" cy="461665"/>
          </a:xfrm>
          <a:prstGeom prst="rect">
            <a:avLst/>
          </a:prstGeom>
        </p:spPr>
        <p:txBody>
          <a:bodyPr wrap="none">
            <a:spAutoFit/>
          </a:bodyPr>
          <a:lstStyle/>
          <a:p>
            <a:r>
              <a:rPr lang="en-US" altLang="zh-CN" sz="2400" b="1" dirty="0" smtClean="0">
                <a:solidFill>
                  <a:schemeClr val="accent6">
                    <a:lumMod val="50000"/>
                  </a:schemeClr>
                </a:solidFill>
              </a:rPr>
              <a:t> Metaphysics During the Wei and Jin Dynasties ( </a:t>
            </a:r>
            <a:r>
              <a:rPr lang="zh-CN" altLang="en-US" sz="2400" b="1" dirty="0" smtClean="0">
                <a:solidFill>
                  <a:schemeClr val="accent6">
                    <a:lumMod val="50000"/>
                  </a:schemeClr>
                </a:solidFill>
              </a:rPr>
              <a:t>魏晋玄学</a:t>
            </a:r>
            <a:r>
              <a:rPr lang="en-US" altLang="zh-CN" sz="2400" b="1" dirty="0" smtClean="0">
                <a:solidFill>
                  <a:schemeClr val="accent6">
                    <a:lumMod val="50000"/>
                  </a:schemeClr>
                </a:solidFill>
              </a:rPr>
              <a:t>)</a:t>
            </a:r>
            <a:endParaRPr lang="en-US" altLang="zh-CN" sz="2400" b="1" dirty="0" smtClean="0">
              <a:solidFill>
                <a:schemeClr val="accent6">
                  <a:lumMod val="50000"/>
                </a:schemeClr>
              </a:solidFill>
            </a:endParaRPr>
          </a:p>
        </p:txBody>
      </p:sp>
      <p:pic>
        <p:nvPicPr>
          <p:cNvPr id="20" name="图片 19" descr="u=2388675746,2137166883&amp;fm=21&amp;gp=0.jpg"/>
          <p:cNvPicPr>
            <a:picLocks noChangeAspect="1"/>
          </p:cNvPicPr>
          <p:nvPr/>
        </p:nvPicPr>
        <p:blipFill>
          <a:blip r:embed="rId2"/>
          <a:stretch>
            <a:fillRect/>
          </a:stretch>
        </p:blipFill>
        <p:spPr>
          <a:xfrm>
            <a:off x="6572264" y="3714756"/>
            <a:ext cx="1690690" cy="1690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slide(from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slide(fromLeft)">
                                      <p:cBhvr>
                                        <p:cTn id="12" dur="500"/>
                                        <p:tgtEl>
                                          <p:spTgt spid="17">
                                            <p:txEl>
                                              <p:pRg st="1" end="1"/>
                                            </p:txEl>
                                          </p:spTgt>
                                        </p:tgtEl>
                                      </p:cBhvr>
                                    </p:animEffect>
                                  </p:childTnLst>
                                </p:cTn>
                              </p:par>
                              <p:par>
                                <p:cTn id="13" presetID="12" presetClass="entr" presetSubtype="8" fill="hold" nodeType="with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animEffect transition="in" filter="slide(fromLeft)">
                                      <p:cBhvr>
                                        <p:cTn id="15" dur="500"/>
                                        <p:tgtEl>
                                          <p:spTgt spid="17">
                                            <p:txEl>
                                              <p:pRg st="2" end="2"/>
                                            </p:txEl>
                                          </p:spTgt>
                                        </p:tgtEl>
                                      </p:cBhvr>
                                    </p:animEffect>
                                  </p:childTnLst>
                                </p:cTn>
                              </p:par>
                              <p:par>
                                <p:cTn id="16" presetID="12" presetClass="entr" presetSubtype="8" fill="hold" nodeType="withEffect">
                                  <p:stCondLst>
                                    <p:cond delay="0"/>
                                  </p:stCondLst>
                                  <p:childTnLst>
                                    <p:set>
                                      <p:cBhvr>
                                        <p:cTn id="17" dur="1" fill="hold">
                                          <p:stCondLst>
                                            <p:cond delay="0"/>
                                          </p:stCondLst>
                                        </p:cTn>
                                        <p:tgtEl>
                                          <p:spTgt spid="17">
                                            <p:txEl>
                                              <p:pRg st="3" end="3"/>
                                            </p:txEl>
                                          </p:spTgt>
                                        </p:tgtEl>
                                        <p:attrNameLst>
                                          <p:attrName>style.visibility</p:attrName>
                                        </p:attrNameLst>
                                      </p:cBhvr>
                                      <p:to>
                                        <p:strVal val="visible"/>
                                      </p:to>
                                    </p:set>
                                    <p:animEffect transition="in" filter="slide(fromLeft)">
                                      <p:cBhvr>
                                        <p:cTn id="18" dur="500"/>
                                        <p:tgtEl>
                                          <p:spTgt spid="1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Effect transition="in" filter="slide(fromLeft)">
                                      <p:cBhvr>
                                        <p:cTn id="23" dur="500"/>
                                        <p:tgtEl>
                                          <p:spTgt spid="1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xEl>
                                              <p:pRg st="5" end="5"/>
                                            </p:txEl>
                                          </p:spTgt>
                                        </p:tgtEl>
                                        <p:attrNameLst>
                                          <p:attrName>style.visibility</p:attrName>
                                        </p:attrNameLst>
                                      </p:cBhvr>
                                      <p:to>
                                        <p:strVal val="visible"/>
                                      </p:to>
                                    </p:set>
                                    <p:animEffect transition="in" filter="fade">
                                      <p:cBhvr>
                                        <p:cTn id="28" dur="500"/>
                                        <p:tgtEl>
                                          <p:spTgt spid="17">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animEffect transition="in" filter="fade">
                                      <p:cBhvr>
                                        <p:cTn id="31" dur="500"/>
                                        <p:tgtEl>
                                          <p:spTgt spid="1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xEl>
                                              <p:pRg st="7" end="7"/>
                                            </p:txEl>
                                          </p:spTgt>
                                        </p:tgtEl>
                                        <p:attrNameLst>
                                          <p:attrName>style.visibility</p:attrName>
                                        </p:attrNameLst>
                                      </p:cBhvr>
                                      <p:to>
                                        <p:strVal val="visible"/>
                                      </p:to>
                                    </p:set>
                                    <p:animEffect transition="in" filter="fade">
                                      <p:cBhvr>
                                        <p:cTn id="34" dur="500"/>
                                        <p:tgtEl>
                                          <p:spTgt spid="17">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xEl>
                                              <p:pRg st="8" end="8"/>
                                            </p:txEl>
                                          </p:spTgt>
                                        </p:tgtEl>
                                        <p:attrNameLst>
                                          <p:attrName>style.visibility</p:attrName>
                                        </p:attrNameLst>
                                      </p:cBhvr>
                                      <p:to>
                                        <p:strVal val="visible"/>
                                      </p:to>
                                    </p:set>
                                    <p:animEffect transition="in" filter="fade">
                                      <p:cBhvr>
                                        <p:cTn id="37" dur="500"/>
                                        <p:tgtEl>
                                          <p:spTgt spid="17">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xEl>
                                              <p:pRg st="9" end="9"/>
                                            </p:txEl>
                                          </p:spTgt>
                                        </p:tgtEl>
                                        <p:attrNameLst>
                                          <p:attrName>style.visibility</p:attrName>
                                        </p:attrNameLst>
                                      </p:cBhvr>
                                      <p:to>
                                        <p:strVal val="visible"/>
                                      </p:to>
                                    </p:set>
                                    <p:animEffect transition="in" filter="fade">
                                      <p:cBhvr>
                                        <p:cTn id="40" dur="500"/>
                                        <p:tgtEl>
                                          <p:spTgt spid="17">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xEl>
                                              <p:pRg st="10" end="10"/>
                                            </p:txEl>
                                          </p:spTgt>
                                        </p:tgtEl>
                                        <p:attrNameLst>
                                          <p:attrName>style.visibility</p:attrName>
                                        </p:attrNameLst>
                                      </p:cBhvr>
                                      <p:to>
                                        <p:strVal val="visible"/>
                                      </p:to>
                                    </p:set>
                                    <p:animEffect transition="in" filter="fade">
                                      <p:cBhvr>
                                        <p:cTn id="43" dur="500"/>
                                        <p:tgtEl>
                                          <p:spTgt spid="17">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pic>
        <p:nvPicPr>
          <p:cNvPr id="11" name="图片 10" descr="21161363852705.jpg"/>
          <p:cNvPicPr>
            <a:picLocks noChangeAspect="1"/>
          </p:cNvPicPr>
          <p:nvPr/>
        </p:nvPicPr>
        <p:blipFill>
          <a:blip r:embed="rId2"/>
          <a:stretch>
            <a:fillRect/>
          </a:stretch>
        </p:blipFill>
        <p:spPr>
          <a:xfrm>
            <a:off x="0" y="4424045"/>
            <a:ext cx="857224" cy="1148099"/>
          </a:xfrm>
          <a:prstGeom prst="rect">
            <a:avLst/>
          </a:prstGeom>
        </p:spPr>
      </p:pic>
      <p:sp>
        <p:nvSpPr>
          <p:cNvPr id="13"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4" name="矩形 13"/>
          <p:cNvSpPr/>
          <p:nvPr/>
        </p:nvSpPr>
        <p:spPr>
          <a:xfrm>
            <a:off x="841375" y="1571625"/>
            <a:ext cx="8058785" cy="3076575"/>
          </a:xfrm>
          <a:prstGeom prst="rect">
            <a:avLst/>
          </a:prstGeom>
        </p:spPr>
        <p:txBody>
          <a:bodyPr wrap="square">
            <a:spAutoFit/>
          </a:bodyPr>
          <a:lstStyle/>
          <a:p>
            <a:pPr>
              <a:spcAft>
                <a:spcPts val="1200"/>
              </a:spcAft>
              <a:buSzPct val="60000"/>
              <a:buFont typeface="Wingdings" panose="05000000000000000000" pitchFamily="2" charset="2"/>
              <a:buChar char="l"/>
            </a:pPr>
            <a:r>
              <a:rPr lang="en-US" altLang="zh-CN" sz="2400" dirty="0" smtClean="0"/>
              <a:t>  reached its apex ( </a:t>
            </a:r>
            <a:r>
              <a:rPr lang="zh-CN" altLang="en-US" sz="2400" dirty="0" smtClean="0"/>
              <a:t>顶点</a:t>
            </a:r>
            <a:r>
              <a:rPr lang="en-US" altLang="zh-CN" sz="2400" dirty="0" smtClean="0"/>
              <a:t>) during the Sui and Tang </a:t>
            </a:r>
            <a:endParaRPr lang="en-US" altLang="zh-CN" sz="2400" dirty="0" smtClean="0"/>
          </a:p>
          <a:p>
            <a:pPr>
              <a:spcAft>
                <a:spcPts val="1200"/>
              </a:spcAft>
              <a:buSzPct val="60000"/>
            </a:pPr>
            <a:r>
              <a:rPr lang="en-US" altLang="zh-CN" sz="2400" dirty="0" smtClean="0"/>
              <a:t>    dynasties</a:t>
            </a:r>
            <a:endParaRPr lang="en-US" altLang="zh-CN" sz="2400" dirty="0" smtClean="0"/>
          </a:p>
          <a:p>
            <a:pPr>
              <a:spcAft>
                <a:spcPts val="1200"/>
              </a:spcAft>
              <a:buSzPct val="60000"/>
              <a:buFont typeface="Wingdings" panose="05000000000000000000" pitchFamily="2" charset="2"/>
              <a:buChar char="l"/>
            </a:pPr>
            <a:r>
              <a:rPr lang="en-US" altLang="zh-CN" sz="2400" dirty="0" smtClean="0"/>
              <a:t>  mainly discusses the relationship between the </a:t>
            </a:r>
            <a:endParaRPr lang="en-US" altLang="zh-CN" sz="2400" dirty="0" smtClean="0"/>
          </a:p>
          <a:p>
            <a:pPr>
              <a:spcAft>
                <a:spcPts val="1200"/>
              </a:spcAft>
              <a:buSzPct val="60000"/>
            </a:pPr>
            <a:r>
              <a:rPr lang="en-US" altLang="zh-CN" sz="2400" dirty="0" smtClean="0"/>
              <a:t>    subjective and the objective</a:t>
            </a:r>
            <a:endParaRPr lang="en-US" altLang="zh-CN" sz="2400" dirty="0" smtClean="0"/>
          </a:p>
          <a:p>
            <a:pPr>
              <a:spcAft>
                <a:spcPts val="1200"/>
              </a:spcAft>
              <a:buSzPct val="60000"/>
              <a:buFont typeface="Wingdings" panose="05000000000000000000" pitchFamily="2" charset="2"/>
              <a:buChar char="l"/>
            </a:pPr>
            <a:r>
              <a:rPr lang="en-US" altLang="zh-CN" sz="2400" dirty="0" smtClean="0"/>
              <a:t>  attempts to gain insight into the universe and </a:t>
            </a:r>
            <a:endParaRPr lang="en-US" altLang="zh-CN" sz="2400" dirty="0" smtClean="0"/>
          </a:p>
          <a:p>
            <a:pPr>
              <a:spcAft>
                <a:spcPts val="1200"/>
              </a:spcAft>
              <a:buSzPct val="60000"/>
            </a:pPr>
            <a:r>
              <a:rPr lang="en-US" altLang="zh-CN" sz="2400" dirty="0" smtClean="0"/>
              <a:t>    human life</a:t>
            </a:r>
            <a:endParaRPr lang="en-US" altLang="zh-CN" sz="2400" dirty="0" smtClean="0"/>
          </a:p>
        </p:txBody>
      </p:sp>
      <p:grpSp>
        <p:nvGrpSpPr>
          <p:cNvPr id="17" name="组合 16"/>
          <p:cNvGrpSpPr/>
          <p:nvPr/>
        </p:nvGrpSpPr>
        <p:grpSpPr>
          <a:xfrm>
            <a:off x="0" y="4572012"/>
            <a:ext cx="9144000" cy="1142988"/>
            <a:chOff x="0" y="4354808"/>
            <a:chExt cx="9144000" cy="1360192"/>
          </a:xfrm>
        </p:grpSpPr>
        <p:pic>
          <p:nvPicPr>
            <p:cNvPr id="15" name="图片 14" descr="玄奘从天竺取经返唐，官员、僧侣和佛教信徒在路边迎接取经队伍和经书(图).jpg"/>
            <p:cNvPicPr>
              <a:picLocks noChangeAspect="1"/>
            </p:cNvPicPr>
            <p:nvPr/>
          </p:nvPicPr>
          <p:blipFill>
            <a:blip r:embed="rId3"/>
            <a:srcRect b="17360"/>
            <a:stretch>
              <a:fillRect/>
            </a:stretch>
          </p:blipFill>
          <p:spPr>
            <a:xfrm>
              <a:off x="0" y="4354808"/>
              <a:ext cx="5000628" cy="1360192"/>
            </a:xfrm>
            <a:prstGeom prst="rect">
              <a:avLst/>
            </a:prstGeom>
          </p:spPr>
        </p:pic>
        <p:pic>
          <p:nvPicPr>
            <p:cNvPr id="16" name="图片 15" descr="532.jpg"/>
            <p:cNvPicPr>
              <a:picLocks noChangeAspect="1"/>
            </p:cNvPicPr>
            <p:nvPr/>
          </p:nvPicPr>
          <p:blipFill>
            <a:blip r:embed="rId4"/>
            <a:stretch>
              <a:fillRect/>
            </a:stretch>
          </p:blipFill>
          <p:spPr>
            <a:xfrm>
              <a:off x="5000628" y="4357697"/>
              <a:ext cx="4143372" cy="1348749"/>
            </a:xfrm>
            <a:prstGeom prst="rect">
              <a:avLst/>
            </a:prstGeom>
          </p:spPr>
        </p:pic>
      </p:grpSp>
      <p:sp>
        <p:nvSpPr>
          <p:cNvPr id="18" name="矩形 17"/>
          <p:cNvSpPr/>
          <p:nvPr/>
        </p:nvSpPr>
        <p:spPr>
          <a:xfrm>
            <a:off x="285752" y="1071550"/>
            <a:ext cx="8929718" cy="461665"/>
          </a:xfrm>
          <a:prstGeom prst="rect">
            <a:avLst/>
          </a:prstGeom>
        </p:spPr>
        <p:txBody>
          <a:bodyPr wrap="square">
            <a:spAutoFit/>
          </a:bodyPr>
          <a:lstStyle/>
          <a:p>
            <a:r>
              <a:rPr lang="en-US" altLang="zh-CN" sz="2400" b="1" dirty="0" smtClean="0">
                <a:solidFill>
                  <a:schemeClr val="accent6">
                    <a:lumMod val="50000"/>
                  </a:schemeClr>
                </a:solidFill>
              </a:rPr>
              <a:t>Buddhist Philosophy During the Sui and Tang Dynasties ( </a:t>
            </a:r>
            <a:r>
              <a:rPr lang="zh-CN" altLang="en-US" sz="2400" b="1" dirty="0" smtClean="0">
                <a:solidFill>
                  <a:schemeClr val="accent6">
                    <a:lumMod val="50000"/>
                  </a:schemeClr>
                </a:solidFill>
              </a:rPr>
              <a:t>隋唐佛学</a:t>
            </a:r>
            <a:r>
              <a:rPr lang="en-US" altLang="zh-CN" sz="2400" b="1" dirty="0" smtClean="0">
                <a:solidFill>
                  <a:schemeClr val="accent6">
                    <a:lumMod val="50000"/>
                  </a:schemeClr>
                </a:solidFill>
              </a:rPr>
              <a:t>)</a:t>
            </a:r>
            <a:endParaRPr lang="en-US" altLang="zh-CN" sz="2400" b="1" dirty="0" smtClean="0">
              <a:solidFill>
                <a:schemeClr val="accent6">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wipe(left)">
                                      <p:cBhvr>
                                        <p:cTn id="10" dur="500"/>
                                        <p:tgtEl>
                                          <p:spTgt spid="1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wipe(left)">
                                      <p:cBhvr>
                                        <p:cTn id="15" dur="500"/>
                                        <p:tgtEl>
                                          <p:spTgt spid="14">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left)">
                                      <p:cBhvr>
                                        <p:cTn id="18" dur="500"/>
                                        <p:tgtEl>
                                          <p:spTgt spid="1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wipe(left)">
                                      <p:cBhvr>
                                        <p:cTn id="23" dur="500"/>
                                        <p:tgtEl>
                                          <p:spTgt spid="14">
                                            <p:txEl>
                                              <p:pRg st="4" end="4"/>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4">
                                            <p:txEl>
                                              <p:pRg st="5" end="5"/>
                                            </p:txEl>
                                          </p:spTgt>
                                        </p:tgtEl>
                                        <p:attrNameLst>
                                          <p:attrName>style.visibility</p:attrName>
                                        </p:attrNameLst>
                                      </p:cBhvr>
                                      <p:to>
                                        <p:strVal val="visible"/>
                                      </p:to>
                                    </p:set>
                                    <p:animEffect transition="in" filter="wipe(left)">
                                      <p:cBhvr>
                                        <p:cTn id="26"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2"/>
          <a:srcRect/>
          <a:stretch>
            <a:fillRect/>
          </a:stretch>
        </p:blipFill>
        <p:spPr bwMode="auto">
          <a:xfrm>
            <a:off x="7092950" y="0"/>
            <a:ext cx="2044700" cy="1924050"/>
          </a:xfrm>
          <a:prstGeom prst="rect">
            <a:avLst/>
          </a:prstGeom>
          <a:noFill/>
          <a:ln w="9525">
            <a:noFill/>
            <a:miter lim="800000"/>
            <a:headEnd/>
            <a:tailEnd/>
          </a:ln>
        </p:spPr>
      </p:pic>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0780"/>
          <a:stretch>
            <a:fillRect/>
          </a:stretch>
        </p:blipFill>
        <p:spPr bwMode="auto">
          <a:xfrm>
            <a:off x="2285984" y="1077762"/>
            <a:ext cx="4429156" cy="385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圆角矩形 16"/>
          <p:cNvSpPr/>
          <p:nvPr/>
        </p:nvSpPr>
        <p:spPr>
          <a:xfrm>
            <a:off x="3357554" y="2285996"/>
            <a:ext cx="2357454" cy="1357322"/>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lvl="0" algn="ctr" defTabSz="878205">
              <a:lnSpc>
                <a:spcPct val="120000"/>
              </a:lnSpc>
            </a:pPr>
            <a:r>
              <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Philosophy</a:t>
            </a:r>
            <a:endPar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endParaRPr>
          </a:p>
          <a:p>
            <a:pPr lvl="0" algn="ctr" defTabSz="878205">
              <a:lnSpc>
                <a:spcPct val="120000"/>
              </a:lnSpc>
            </a:pPr>
            <a:r>
              <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and </a:t>
            </a:r>
            <a:endPar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endParaRPr>
          </a:p>
          <a:p>
            <a:pPr lvl="0" algn="ctr" defTabSz="878205">
              <a:lnSpc>
                <a:spcPct val="120000"/>
              </a:lnSpc>
            </a:pPr>
            <a:r>
              <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 Religions</a:t>
            </a:r>
            <a:endPar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32"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285720" y="1142988"/>
            <a:ext cx="8789266" cy="461665"/>
          </a:xfrm>
          <a:prstGeom prst="rect">
            <a:avLst/>
          </a:prstGeom>
        </p:spPr>
        <p:txBody>
          <a:bodyPr wrap="none">
            <a:spAutoFit/>
          </a:bodyPr>
          <a:lstStyle/>
          <a:p>
            <a:r>
              <a:rPr lang="en-US" altLang="zh-CN" sz="2400" b="1" dirty="0" smtClean="0">
                <a:solidFill>
                  <a:schemeClr val="accent6">
                    <a:lumMod val="50000"/>
                  </a:schemeClr>
                </a:solidFill>
              </a:rPr>
              <a:t>Neo-Confucianism During the Song and Ming Dynasties ( </a:t>
            </a:r>
            <a:r>
              <a:rPr lang="zh-CN" altLang="en-US" sz="2400" b="1" dirty="0" smtClean="0">
                <a:solidFill>
                  <a:schemeClr val="accent6">
                    <a:lumMod val="50000"/>
                  </a:schemeClr>
                </a:solidFill>
              </a:rPr>
              <a:t>宋明理学</a:t>
            </a:r>
            <a:r>
              <a:rPr lang="en-US" altLang="zh-CN" sz="2400" b="1" dirty="0" smtClean="0">
                <a:solidFill>
                  <a:schemeClr val="accent6">
                    <a:lumMod val="50000"/>
                  </a:schemeClr>
                </a:solidFill>
              </a:rPr>
              <a:t>)</a:t>
            </a:r>
            <a:endParaRPr lang="en-US" altLang="zh-CN" sz="2400" b="1" dirty="0" smtClean="0">
              <a:solidFill>
                <a:schemeClr val="accent6">
                  <a:lumMod val="50000"/>
                </a:schemeClr>
              </a:solidFill>
            </a:endParaRPr>
          </a:p>
        </p:txBody>
      </p:sp>
      <p:sp>
        <p:nvSpPr>
          <p:cNvPr id="14"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矩形 14"/>
          <p:cNvSpPr/>
          <p:nvPr/>
        </p:nvSpPr>
        <p:spPr>
          <a:xfrm>
            <a:off x="823595" y="1894205"/>
            <a:ext cx="7908925" cy="3192780"/>
          </a:xfrm>
          <a:prstGeom prst="rect">
            <a:avLst/>
          </a:prstGeom>
        </p:spPr>
        <p:txBody>
          <a:bodyPr wrap="square">
            <a:spAutoFit/>
          </a:bodyPr>
          <a:lstStyle/>
          <a:p>
            <a:pPr>
              <a:lnSpc>
                <a:spcPct val="120000"/>
              </a:lnSpc>
              <a:buSzPct val="62000"/>
              <a:buFont typeface="Wingdings" panose="05000000000000000000" pitchFamily="2" charset="2"/>
              <a:buChar char="l"/>
            </a:pPr>
            <a:r>
              <a:rPr lang="en-US" altLang="zh-CN" sz="2400" dirty="0" smtClean="0"/>
              <a:t> A new Confucianism developed by incorporating </a:t>
            </a:r>
            <a:endParaRPr lang="en-US" altLang="zh-CN" sz="2400" dirty="0" smtClean="0"/>
          </a:p>
          <a:p>
            <a:pPr>
              <a:lnSpc>
                <a:spcPct val="120000"/>
              </a:lnSpc>
              <a:buSzPct val="62000"/>
            </a:pPr>
            <a:r>
              <a:rPr lang="en-US" altLang="zh-CN" sz="2400" dirty="0" smtClean="0"/>
              <a:t>   Taoism and Buddhism</a:t>
            </a:r>
            <a:endParaRPr lang="en-US" altLang="zh-CN" sz="2400" dirty="0" smtClean="0"/>
          </a:p>
          <a:p>
            <a:pPr>
              <a:lnSpc>
                <a:spcPct val="120000"/>
              </a:lnSpc>
              <a:buSzPct val="62000"/>
              <a:buFont typeface="Wingdings" panose="05000000000000000000" pitchFamily="2" charset="2"/>
              <a:buChar char="l"/>
            </a:pPr>
            <a:r>
              <a:rPr lang="en-US" altLang="zh-CN" sz="2400" dirty="0" smtClean="0"/>
              <a:t> mainly discusses the relationship between human  </a:t>
            </a:r>
            <a:endParaRPr lang="en-US" altLang="zh-CN" sz="2400" dirty="0" smtClean="0"/>
          </a:p>
          <a:p>
            <a:pPr>
              <a:lnSpc>
                <a:spcPct val="120000"/>
              </a:lnSpc>
              <a:buSzPct val="62000"/>
            </a:pPr>
            <a:r>
              <a:rPr lang="en-US" altLang="zh-CN" sz="2400" dirty="0" smtClean="0"/>
              <a:t>   beings, between man and nature, and between man </a:t>
            </a:r>
            <a:endParaRPr lang="en-US" altLang="zh-CN" sz="2400" dirty="0" smtClean="0"/>
          </a:p>
          <a:p>
            <a:pPr>
              <a:lnSpc>
                <a:spcPct val="120000"/>
              </a:lnSpc>
              <a:buSzPct val="62000"/>
            </a:pPr>
            <a:r>
              <a:rPr lang="en-US" altLang="zh-CN" sz="2400" dirty="0" smtClean="0"/>
              <a:t>   and society, as well as the nature of human beings</a:t>
            </a:r>
            <a:endParaRPr lang="en-US" altLang="zh-CN" sz="2400" dirty="0" smtClean="0"/>
          </a:p>
          <a:p>
            <a:pPr>
              <a:lnSpc>
                <a:spcPct val="120000"/>
              </a:lnSpc>
              <a:buSzPct val="62000"/>
              <a:buFont typeface="Wingdings" panose="05000000000000000000" pitchFamily="2" charset="2"/>
              <a:buChar char="l"/>
            </a:pPr>
            <a:r>
              <a:rPr lang="en-US" altLang="zh-CN" sz="2400" dirty="0" smtClean="0"/>
              <a:t> two main schools: the School of Principle (</a:t>
            </a:r>
            <a:r>
              <a:rPr lang="zh-CN" altLang="en-US" sz="2400" dirty="0" smtClean="0">
                <a:latin typeface="仿宋" panose="02010609060101010101" pitchFamily="49" charset="-122"/>
                <a:ea typeface="仿宋" panose="02010609060101010101" pitchFamily="49" charset="-122"/>
              </a:rPr>
              <a:t>理学</a:t>
            </a:r>
            <a:r>
              <a:rPr lang="en-US" altLang="zh-CN" sz="2400" dirty="0" smtClean="0"/>
              <a:t>)</a:t>
            </a:r>
            <a:endParaRPr lang="en-US" altLang="zh-CN" sz="2400" dirty="0" smtClean="0"/>
          </a:p>
          <a:p>
            <a:pPr>
              <a:lnSpc>
                <a:spcPct val="120000"/>
              </a:lnSpc>
              <a:buSzPct val="62000"/>
            </a:pPr>
            <a:r>
              <a:rPr lang="en-US" altLang="zh-CN" sz="2400" dirty="0" smtClean="0"/>
              <a:t>                                     the School of Mind (</a:t>
            </a:r>
            <a:r>
              <a:rPr lang="zh-CN" altLang="en-US" sz="2400" dirty="0" smtClean="0">
                <a:latin typeface="仿宋" panose="02010609060101010101" pitchFamily="49" charset="-122"/>
                <a:ea typeface="仿宋" panose="02010609060101010101" pitchFamily="49" charset="-122"/>
              </a:rPr>
              <a:t>心学</a:t>
            </a:r>
            <a:r>
              <a:rPr lang="en-US" altLang="zh-CN" sz="2400" dirty="0" smtClean="0"/>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32"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9" name="TextBox 8"/>
          <p:cNvSpPr txBox="1">
            <a:spLocks noChangeArrowheads="1"/>
          </p:cNvSpPr>
          <p:nvPr/>
        </p:nvSpPr>
        <p:spPr bwMode="auto">
          <a:xfrm>
            <a:off x="-142878" y="55069"/>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Development of 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32" name="矩形 31"/>
          <p:cNvSpPr/>
          <p:nvPr/>
        </p:nvSpPr>
        <p:spPr>
          <a:xfrm>
            <a:off x="-71470" y="1071550"/>
            <a:ext cx="10072726" cy="461665"/>
          </a:xfrm>
          <a:prstGeom prst="rect">
            <a:avLst/>
          </a:prstGeom>
        </p:spPr>
        <p:txBody>
          <a:bodyPr wrap="square">
            <a:spAutoFit/>
          </a:bodyPr>
          <a:lstStyle/>
          <a:p>
            <a:r>
              <a:rPr lang="en-US" altLang="zh-CN" sz="2400" b="1" dirty="0" smtClean="0">
                <a:solidFill>
                  <a:schemeClr val="accent6">
                    <a:lumMod val="50000"/>
                  </a:schemeClr>
                </a:solidFill>
              </a:rPr>
              <a:t>Application Philosophy During the Ming and Qing Dynasties ( </a:t>
            </a:r>
            <a:r>
              <a:rPr lang="zh-CN" altLang="en-US" sz="2400" b="1" dirty="0" smtClean="0">
                <a:solidFill>
                  <a:schemeClr val="accent6">
                    <a:lumMod val="50000"/>
                  </a:schemeClr>
                </a:solidFill>
              </a:rPr>
              <a:t>明清实学</a:t>
            </a:r>
            <a:r>
              <a:rPr lang="en-US" altLang="zh-CN" sz="2400" b="1" dirty="0" smtClean="0">
                <a:solidFill>
                  <a:schemeClr val="accent6">
                    <a:lumMod val="50000"/>
                  </a:schemeClr>
                </a:solidFill>
              </a:rPr>
              <a:t>)</a:t>
            </a:r>
            <a:endParaRPr lang="en-US" altLang="zh-CN" sz="2400" b="1" dirty="0" smtClean="0">
              <a:solidFill>
                <a:schemeClr val="accent6">
                  <a:lumMod val="50000"/>
                </a:schemeClr>
              </a:solidFill>
            </a:endParaRPr>
          </a:p>
        </p:txBody>
      </p:sp>
      <p:sp>
        <p:nvSpPr>
          <p:cNvPr id="37" name="矩形 36"/>
          <p:cNvSpPr/>
          <p:nvPr/>
        </p:nvSpPr>
        <p:spPr>
          <a:xfrm>
            <a:off x="3357554" y="2071682"/>
            <a:ext cx="5326131" cy="2693045"/>
          </a:xfrm>
          <a:prstGeom prst="rect">
            <a:avLst/>
          </a:prstGeom>
        </p:spPr>
        <p:txBody>
          <a:bodyPr wrap="square">
            <a:spAutoFit/>
          </a:bodyPr>
          <a:lstStyle/>
          <a:p>
            <a:pPr>
              <a:spcAft>
                <a:spcPts val="600"/>
              </a:spcAft>
              <a:buSzPct val="62000"/>
              <a:buFont typeface="Wingdings" panose="05000000000000000000" pitchFamily="2" charset="2"/>
              <a:buChar char="l"/>
            </a:pPr>
            <a:r>
              <a:rPr lang="en-US" altLang="zh-CN" sz="2400" dirty="0" smtClean="0"/>
              <a:t>  focused on “self-examination”</a:t>
            </a:r>
            <a:endParaRPr lang="en-US" altLang="zh-CN" sz="2400" dirty="0" smtClean="0"/>
          </a:p>
          <a:p>
            <a:pPr>
              <a:spcAft>
                <a:spcPts val="600"/>
              </a:spcAft>
              <a:buSzPct val="62000"/>
              <a:buFont typeface="Wingdings" panose="05000000000000000000" pitchFamily="2" charset="2"/>
              <a:buChar char="l"/>
            </a:pPr>
            <a:r>
              <a:rPr lang="en-US" altLang="zh-CN" sz="2400" dirty="0" smtClean="0"/>
              <a:t>  stuck to the application of philosophy </a:t>
            </a:r>
            <a:endParaRPr lang="en-US" altLang="zh-CN" sz="2400" dirty="0" smtClean="0"/>
          </a:p>
          <a:p>
            <a:pPr>
              <a:spcAft>
                <a:spcPts val="600"/>
              </a:spcAft>
              <a:buSzPct val="62000"/>
            </a:pPr>
            <a:r>
              <a:rPr lang="en-US" altLang="zh-CN" sz="2400" dirty="0" smtClean="0"/>
              <a:t>    on the state affairs</a:t>
            </a:r>
            <a:endParaRPr lang="en-US" altLang="zh-CN" sz="2400" dirty="0" smtClean="0"/>
          </a:p>
          <a:p>
            <a:pPr>
              <a:spcAft>
                <a:spcPts val="600"/>
              </a:spcAft>
              <a:buSzPct val="62000"/>
              <a:buFont typeface="Wingdings" panose="05000000000000000000" pitchFamily="2" charset="2"/>
              <a:buChar char="l"/>
            </a:pPr>
            <a:r>
              <a:rPr lang="en-US" altLang="zh-CN" sz="2400" dirty="0" smtClean="0"/>
              <a:t>  searches for the answers to specific </a:t>
            </a:r>
            <a:endParaRPr lang="en-US" altLang="zh-CN" sz="2400" dirty="0" smtClean="0"/>
          </a:p>
          <a:p>
            <a:pPr>
              <a:spcAft>
                <a:spcPts val="600"/>
              </a:spcAft>
              <a:buSzPct val="62000"/>
            </a:pPr>
            <a:r>
              <a:rPr lang="en-US" altLang="zh-CN" sz="2400" dirty="0" smtClean="0"/>
              <a:t>    issues instead of abstract study</a:t>
            </a:r>
            <a:endParaRPr lang="en-US" altLang="zh-CN" sz="2400" dirty="0" smtClean="0"/>
          </a:p>
          <a:p>
            <a:pPr>
              <a:spcAft>
                <a:spcPts val="600"/>
              </a:spcAft>
              <a:buSzPct val="62000"/>
              <a:buFont typeface="Wingdings" panose="05000000000000000000" pitchFamily="2" charset="2"/>
              <a:buChar char="l"/>
            </a:pPr>
            <a:r>
              <a:rPr lang="en-US" altLang="zh-CN" sz="2400" dirty="0" smtClean="0"/>
              <a:t>  encourages creative ideas</a:t>
            </a:r>
            <a:endParaRPr lang="zh-CN" altLang="en-US" sz="2400" dirty="0"/>
          </a:p>
        </p:txBody>
      </p:sp>
      <p:pic>
        <p:nvPicPr>
          <p:cNvPr id="42" name="图片 41" descr="th.jpg"/>
          <p:cNvPicPr>
            <a:picLocks noChangeAspect="1"/>
          </p:cNvPicPr>
          <p:nvPr/>
        </p:nvPicPr>
        <p:blipFill>
          <a:blip r:embed="rId2"/>
          <a:srcRect r="6698" b="3716"/>
          <a:stretch>
            <a:fillRect/>
          </a:stretch>
        </p:blipFill>
        <p:spPr>
          <a:xfrm>
            <a:off x="928662" y="1928806"/>
            <a:ext cx="2071702" cy="30278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linds(horizontal)">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7">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71440"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bwMode="auto">
          <a:xfrm>
            <a:off x="1214414" y="1357302"/>
            <a:ext cx="6858048" cy="3505200"/>
          </a:xfrm>
          <a:prstGeom prst="rect">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1255395" y="1709420"/>
            <a:ext cx="6920230" cy="2861310"/>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The Development of Chinese Philosophy </a:t>
            </a:r>
            <a:endParaRPr lang="en-US" altLang="zh-CN" sz="28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a:t>
            </a:r>
            <a:r>
              <a:rPr lang="en-US" altLang="zh-CN" sz="2800" b="1" dirty="0" smtClean="0">
                <a:solidFill>
                  <a:schemeClr val="accent6">
                    <a:lumMod val="50000"/>
                  </a:schemeClr>
                </a:solidFill>
                <a:latin typeface="+mn-lt"/>
              </a:rPr>
              <a:t>The Basic Features of Chinese Ancient </a:t>
            </a:r>
            <a:endParaRPr lang="en-US" altLang="zh-CN" sz="2800" b="1" dirty="0" smtClean="0">
              <a:solidFill>
                <a:schemeClr val="accent6">
                  <a:lumMod val="50000"/>
                </a:schemeClr>
              </a:solidFill>
              <a:latin typeface="+mn-lt"/>
            </a:endParaRPr>
          </a:p>
          <a:p>
            <a:pPr>
              <a:spcBef>
                <a:spcPts val="600"/>
              </a:spcBef>
              <a:spcAft>
                <a:spcPts val="600"/>
              </a:spcAft>
              <a:buClr>
                <a:schemeClr val="accent6">
                  <a:lumMod val="50000"/>
                </a:schemeClr>
              </a:buClr>
              <a:buSzPct val="65000"/>
            </a:pPr>
            <a:r>
              <a:rPr lang="en-US" altLang="zh-CN" sz="2800" b="1" dirty="0" smtClean="0">
                <a:solidFill>
                  <a:schemeClr val="accent6">
                    <a:lumMod val="50000"/>
                  </a:schemeClr>
                </a:solidFill>
                <a:latin typeface="+mn-lt"/>
              </a:rPr>
              <a:t>     Philosophy </a:t>
            </a:r>
            <a:endParaRPr lang="en-US" altLang="zh-CN" sz="2800" b="1"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Characteristics of Chinese Ethics and </a:t>
            </a:r>
            <a:endParaRPr lang="en-US" altLang="zh-CN" sz="28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pPr>
            <a:r>
              <a:rPr lang="en-US" altLang="zh-CN" sz="2800" dirty="0" smtClean="0">
                <a:solidFill>
                  <a:schemeClr val="accent6">
                    <a:lumMod val="50000"/>
                  </a:schemeClr>
                </a:solidFill>
                <a:latin typeface="+mn-lt"/>
              </a:rPr>
              <a:t>     Morality</a:t>
            </a:r>
            <a:endParaRPr lang="en-US" altLang="zh-CN" sz="2800" dirty="0" smtClean="0">
              <a:solidFill>
                <a:schemeClr val="accent6">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xEl>
                                              <p:pRg st="1" end="1"/>
                                            </p:txEl>
                                          </p:spTgt>
                                        </p:tgtEl>
                                      </p:cBhvr>
                                    </p:animEffect>
                                    <p:animScale>
                                      <p:cBhvr>
                                        <p:cTn id="7" dur="250" autoRev="1" fill="hold"/>
                                        <p:tgtEl>
                                          <p:spTgt spid="13">
                                            <p:txEl>
                                              <p:pRg st="1" end="1"/>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3">
                                            <p:txEl>
                                              <p:pRg st="2" end="2"/>
                                            </p:txEl>
                                          </p:spTgt>
                                        </p:tgtEl>
                                      </p:cBhvr>
                                    </p:animEffect>
                                    <p:animScale>
                                      <p:cBhvr>
                                        <p:cTn id="10" dur="250" autoRev="1" fill="hold"/>
                                        <p:tgtEl>
                                          <p:spTgt spid="13">
                                            <p:txEl>
                                              <p:pRg st="2" end="2"/>
                                            </p:txEl>
                                          </p:spTgt>
                                        </p:tgtEl>
                                      </p:cBhvr>
                                      <p:by x="105000" y="105000"/>
                                    </p:animScale>
                                  </p:childTnLst>
                                </p:cTn>
                              </p:par>
                              <p:par>
                                <p:cTn id="11" presetID="3" presetClass="emph" presetSubtype="2" fill="hold" nodeType="withEffect">
                                  <p:stCondLst>
                                    <p:cond delay="0"/>
                                  </p:stCondLst>
                                  <p:childTnLst>
                                    <p:animClr clrSpc="rgb">
                                      <p:cBhvr override="childStyle">
                                        <p:cTn id="12" dur="500" fill="hold"/>
                                        <p:tgtEl>
                                          <p:spTgt spid="13">
                                            <p:txEl>
                                              <p:pRg st="1" end="1"/>
                                            </p:txEl>
                                          </p:spTgt>
                                        </p:tgtEl>
                                        <p:attrNameLst>
                                          <p:attrName>style.color</p:attrName>
                                        </p:attrNameLst>
                                      </p:cBhvr>
                                      <p:to>
                                        <a:schemeClr val="accent2"/>
                                      </p:to>
                                    </p:animClr>
                                  </p:childTnLst>
                                </p:cTn>
                              </p:par>
                              <p:par>
                                <p:cTn id="13" presetID="3" presetClass="emph" presetSubtype="2" fill="hold" nodeType="withEffect">
                                  <p:stCondLst>
                                    <p:cond delay="0"/>
                                  </p:stCondLst>
                                  <p:childTnLst>
                                    <p:animClr clrSpc="rgb">
                                      <p:cBhvr override="childStyle">
                                        <p:cTn id="14" dur="2000" fill="hold"/>
                                        <p:tgtEl>
                                          <p:spTgt spid="1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650862"/>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71470" y="68029"/>
            <a:ext cx="9144064"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Basic Features of Chinese Ancient Philosophy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4" name="矩形 13"/>
          <p:cNvSpPr/>
          <p:nvPr/>
        </p:nvSpPr>
        <p:spPr>
          <a:xfrm>
            <a:off x="2000232" y="1698678"/>
            <a:ext cx="7643866" cy="3016210"/>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3000" dirty="0" smtClean="0">
                <a:solidFill>
                  <a:schemeClr val="accent6">
                    <a:lumMod val="50000"/>
                  </a:schemeClr>
                </a:solidFill>
                <a:latin typeface="+mn-lt"/>
              </a:rPr>
              <a:t> Stress on spiritual existence</a:t>
            </a:r>
            <a:endParaRPr lang="en-US" altLang="zh-CN" sz="30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3000" dirty="0" smtClean="0">
                <a:solidFill>
                  <a:schemeClr val="accent6">
                    <a:lumMod val="50000"/>
                  </a:schemeClr>
                </a:solidFill>
                <a:latin typeface="+mn-lt"/>
              </a:rPr>
              <a:t> Stress on practice</a:t>
            </a:r>
            <a:endParaRPr lang="en-US" altLang="zh-CN" sz="30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3000" dirty="0" smtClean="0">
                <a:solidFill>
                  <a:schemeClr val="accent6">
                    <a:lumMod val="50000"/>
                  </a:schemeClr>
                </a:solidFill>
                <a:latin typeface="+mn-lt"/>
              </a:rPr>
              <a:t> Stress on morality</a:t>
            </a:r>
            <a:endParaRPr lang="en-US" altLang="zh-CN" sz="30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3000" dirty="0" smtClean="0">
                <a:solidFill>
                  <a:schemeClr val="accent6">
                    <a:lumMod val="50000"/>
                  </a:schemeClr>
                </a:solidFill>
                <a:latin typeface="+mn-lt"/>
              </a:rPr>
              <a:t> Stress on harmony</a:t>
            </a:r>
            <a:endParaRPr lang="en-US" altLang="zh-CN" sz="30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3000" dirty="0" smtClean="0">
                <a:solidFill>
                  <a:schemeClr val="accent6">
                    <a:lumMod val="50000"/>
                  </a:schemeClr>
                </a:solidFill>
                <a:latin typeface="+mn-lt"/>
              </a:rPr>
              <a:t> Stress on intuition</a:t>
            </a:r>
            <a:endParaRPr lang="en-US" altLang="zh-CN" sz="3000" dirty="0" smtClean="0">
              <a:solidFill>
                <a:schemeClr val="accent6">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slide(fromBottom)">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slide(fromBottom)">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slide(fromBottom)">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slide(fromBottom)">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slide(fromBottom)">
                                      <p:cBhvr>
                                        <p:cTn id="2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2500298" y="976958"/>
            <a:ext cx="4316759" cy="523220"/>
          </a:xfrm>
          <a:prstGeom prst="rect">
            <a:avLst/>
          </a:prstGeom>
        </p:spPr>
        <p:txBody>
          <a:bodyPr wrap="none">
            <a:spAutoFit/>
          </a:bodyPr>
          <a:lstStyle/>
          <a:p>
            <a:r>
              <a:rPr lang="en-US" altLang="zh-CN" sz="2800" b="1" dirty="0" smtClean="0">
                <a:solidFill>
                  <a:schemeClr val="accent6">
                    <a:lumMod val="50000"/>
                  </a:schemeClr>
                </a:solidFill>
              </a:rPr>
              <a:t>Stress on spiritual existence</a:t>
            </a:r>
            <a:endParaRPr lang="zh-CN" altLang="en-US" sz="2800" b="1" dirty="0"/>
          </a:p>
        </p:txBody>
      </p:sp>
      <p:sp>
        <p:nvSpPr>
          <p:cNvPr id="14" name="TextBox 8"/>
          <p:cNvSpPr txBox="1">
            <a:spLocks noChangeArrowheads="1"/>
          </p:cNvSpPr>
          <p:nvPr/>
        </p:nvSpPr>
        <p:spPr bwMode="auto">
          <a:xfrm>
            <a:off x="-71470" y="68029"/>
            <a:ext cx="9144064"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Basic Features of Chinese Ancient Philosophy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Rectangle 5"/>
          <p:cNvSpPr txBox="1">
            <a:spLocks noChangeArrowheads="1"/>
          </p:cNvSpPr>
          <p:nvPr/>
        </p:nvSpPr>
        <p:spPr>
          <a:xfrm>
            <a:off x="457200" y="1295400"/>
            <a:ext cx="8229600" cy="4525963"/>
          </a:xfrm>
          <a:prstGeom prst="rect">
            <a:avLst/>
          </a:prstGeom>
        </p:spPr>
        <p:txBody>
          <a:bodyPr/>
          <a:lstStyle/>
          <a:p>
            <a:pPr marL="363855" marR="0" lvl="0" indent="-363855" algn="l" defTabSz="971550" rtl="0" eaLnBrk="0" fontAlgn="base" latinLnBrk="0" hangingPunct="0">
              <a:lnSpc>
                <a:spcPct val="80000"/>
              </a:lnSpc>
              <a:spcBef>
                <a:spcPct val="20000"/>
              </a:spcBef>
              <a:spcAft>
                <a:spcPct val="0"/>
              </a:spcAft>
              <a:buClrTx/>
              <a:buSzTx/>
              <a:buFont typeface="Arial" panose="020B0604020202020204" pitchFamily="34" charset="0"/>
              <a:buChar char="•"/>
              <a:defRPr/>
            </a:pPr>
            <a:endParaRPr kumimoji="0" lang="en-US" altLang="zh-CN" sz="2400" i="1"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8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All ancient Chinese philosophers paid attention to the study of existence,</a:t>
            </a:r>
            <a:r>
              <a:rPr kumimoji="0" lang="en-US" altLang="zh-CN" sz="2400" i="0" u="none" strike="noStrike" kern="1200" cap="none" spc="0" normalizeH="0" noProof="0" dirty="0" smtClean="0">
                <a:ln>
                  <a:noFill/>
                </a:ln>
                <a:solidFill>
                  <a:schemeClr val="tx1"/>
                </a:solidFill>
                <a:effectLst/>
                <a:uLnTx/>
                <a:uFillTx/>
                <a:latin typeface="+mn-lt"/>
                <a:ea typeface="+mn-ea"/>
                <a:cs typeface="+mn-cs"/>
              </a:rPr>
              <a:t> striving to </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achieve the highest spiritual state.</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80000"/>
              </a:lnSpc>
              <a:spcBef>
                <a:spcPct val="4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accent6">
                    <a:lumMod val="75000"/>
                  </a:schemeClr>
                </a:solidFill>
                <a:effectLst/>
                <a:uLnTx/>
                <a:uFillTx/>
                <a:latin typeface="+mn-lt"/>
                <a:ea typeface="+mn-ea"/>
                <a:cs typeface="+mn-cs"/>
              </a:rPr>
              <a:t>Can you find</a:t>
            </a:r>
            <a:r>
              <a:rPr kumimoji="0" lang="en-US" altLang="zh-CN" sz="2400" i="0" u="none" strike="noStrike" kern="1200" cap="none" spc="0" normalizeH="0" noProof="0" dirty="0" smtClean="0">
                <a:ln>
                  <a:noFill/>
                </a:ln>
                <a:solidFill>
                  <a:schemeClr val="accent6">
                    <a:lumMod val="75000"/>
                  </a:schemeClr>
                </a:solidFill>
                <a:effectLst/>
                <a:uLnTx/>
                <a:uFillTx/>
                <a:latin typeface="+mn-lt"/>
                <a:ea typeface="+mn-ea"/>
                <a:cs typeface="+mn-cs"/>
              </a:rPr>
              <a:t> any example for this feature?</a:t>
            </a:r>
            <a:endParaRPr kumimoji="0" lang="en-US" altLang="zh-CN" sz="2400" i="0" u="none" strike="noStrike" kern="1200" cap="none" spc="0" normalizeH="0" baseline="0" noProof="0" dirty="0" smtClean="0">
              <a:ln>
                <a:noFill/>
              </a:ln>
              <a:solidFill>
                <a:schemeClr val="accent6">
                  <a:lumMod val="75000"/>
                </a:schemeClr>
              </a:solidFill>
              <a:effectLst/>
              <a:uLnTx/>
              <a:uFillTx/>
              <a:latin typeface="+mn-lt"/>
              <a:ea typeface="+mn-ea"/>
              <a:cs typeface="+mn-cs"/>
            </a:endParaRPr>
          </a:p>
          <a:p>
            <a:pPr marL="789305" marR="0" lvl="1" indent="-303530" algn="l" defTabSz="971550" rtl="0" eaLnBrk="0" fontAlgn="base" latinLnBrk="0" hangingPunct="0">
              <a:lnSpc>
                <a:spcPct val="80000"/>
              </a:lnSpc>
              <a:spcBef>
                <a:spcPct val="4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Confucianism’s knowledge of life through disposition and consciousness</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789305" marR="0" lvl="1" indent="-303530" algn="l" defTabSz="971550" rtl="0" eaLnBrk="0" fontAlgn="base" latinLnBrk="0" hangingPunct="0">
              <a:lnSpc>
                <a:spcPct val="80000"/>
              </a:lnSpc>
              <a:spcBef>
                <a:spcPct val="4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Taoism’s search for spiritual freedom</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789305" marR="0" lvl="1" indent="-303530" algn="l" defTabSz="971550" rtl="0" eaLnBrk="0" fontAlgn="base" latinLnBrk="0" hangingPunct="0">
              <a:lnSpc>
                <a:spcPct val="80000"/>
              </a:lnSpc>
              <a:spcBef>
                <a:spcPct val="4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Buddhism’s “Nirvana” (</a:t>
            </a:r>
            <a:r>
              <a:rPr kumimoji="0" lang="zh-CN" altLang="en-US" sz="2400" i="0" u="none" strike="noStrike" kern="1200" cap="none" spc="0" normalizeH="0" baseline="0" noProof="0" dirty="0" smtClean="0">
                <a:ln>
                  <a:noFill/>
                </a:ln>
                <a:solidFill>
                  <a:schemeClr val="tx1"/>
                </a:solidFill>
                <a:effectLst/>
                <a:uLnTx/>
                <a:uFillTx/>
                <a:latin typeface="+mn-lt"/>
                <a:ea typeface="+mn-ea"/>
                <a:cs typeface="+mn-cs"/>
              </a:rPr>
              <a:t>涅磐</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80000"/>
              </a:lnSpc>
              <a:spcBef>
                <a:spcPct val="20000"/>
              </a:spcBef>
              <a:spcAft>
                <a:spcPct val="0"/>
              </a:spcAft>
              <a:buClrTx/>
              <a:buSzTx/>
              <a:buFont typeface="Arial" panose="020B0604020202020204" pitchFamily="34" charset="0"/>
              <a:buChar char="•"/>
              <a:defRPr/>
            </a:pPr>
            <a:endParaRPr kumimoji="0" lang="en-US" altLang="zh-CN" sz="2600" b="1" i="1"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80000"/>
              </a:lnSpc>
              <a:spcBef>
                <a:spcPct val="20000"/>
              </a:spcBef>
              <a:spcAft>
                <a:spcPct val="0"/>
              </a:spcAft>
              <a:buClrTx/>
              <a:buSzTx/>
              <a:buFont typeface="Arial" panose="020B0604020202020204" pitchFamily="34" charset="0"/>
              <a:buChar char="•"/>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animEffect transition="in" filter="slide(fromBottom)">
                                      <p:cBhvr>
                                        <p:cTn id="15" dur="500"/>
                                        <p:tgtEl>
                                          <p:spTgt spid="1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5">
                                            <p:txEl>
                                              <p:pRg st="4" end="4"/>
                                            </p:txEl>
                                          </p:spTgt>
                                        </p:tgtEl>
                                        <p:attrNameLst>
                                          <p:attrName>style.visibility</p:attrName>
                                        </p:attrNameLst>
                                      </p:cBhvr>
                                      <p:to>
                                        <p:strVal val="visible"/>
                                      </p:to>
                                    </p:set>
                                    <p:animEffect transition="in" filter="slide(fromBottom)">
                                      <p:cBhvr>
                                        <p:cTn id="20" dur="500"/>
                                        <p:tgtEl>
                                          <p:spTgt spid="1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5">
                                            <p:txEl>
                                              <p:pRg st="5" end="5"/>
                                            </p:txEl>
                                          </p:spTgt>
                                        </p:tgtEl>
                                        <p:attrNameLst>
                                          <p:attrName>style.visibility</p:attrName>
                                        </p:attrNameLst>
                                      </p:cBhvr>
                                      <p:to>
                                        <p:strVal val="visible"/>
                                      </p:to>
                                    </p:set>
                                    <p:animEffect transition="in" filter="slide(fromBottom)">
                                      <p:cBhvr>
                                        <p:cTn id="25" dur="500"/>
                                        <p:tgtEl>
                                          <p:spTgt spid="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3368180" y="1000112"/>
            <a:ext cx="2804870" cy="523220"/>
          </a:xfrm>
          <a:prstGeom prst="rect">
            <a:avLst/>
          </a:prstGeom>
        </p:spPr>
        <p:txBody>
          <a:bodyPr wrap="none">
            <a:spAutoFit/>
          </a:bodyPr>
          <a:lstStyle/>
          <a:p>
            <a:r>
              <a:rPr lang="en-US" altLang="zh-CN" sz="2800" b="1" dirty="0" smtClean="0">
                <a:solidFill>
                  <a:schemeClr val="accent6">
                    <a:lumMod val="50000"/>
                  </a:schemeClr>
                </a:solidFill>
              </a:rPr>
              <a:t>Stress on practice</a:t>
            </a:r>
            <a:endParaRPr lang="zh-CN" altLang="en-US" sz="2800" b="1" dirty="0"/>
          </a:p>
        </p:txBody>
      </p:sp>
      <p:sp>
        <p:nvSpPr>
          <p:cNvPr id="14" name="TextBox 8"/>
          <p:cNvSpPr txBox="1">
            <a:spLocks noChangeArrowheads="1"/>
          </p:cNvSpPr>
          <p:nvPr/>
        </p:nvSpPr>
        <p:spPr bwMode="auto">
          <a:xfrm>
            <a:off x="-71470" y="68029"/>
            <a:ext cx="9144064"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Basic Features of Chinese Ancient Philosophy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Rectangle 5"/>
          <p:cNvSpPr txBox="1">
            <a:spLocks noChangeArrowheads="1"/>
          </p:cNvSpPr>
          <p:nvPr/>
        </p:nvSpPr>
        <p:spPr>
          <a:xfrm>
            <a:off x="457200" y="1600200"/>
            <a:ext cx="8458200"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600" i="0" u="none" strike="noStrike" kern="1200" cap="none" spc="0" normalizeH="0" baseline="0" noProof="0" dirty="0" smtClean="0">
                <a:ln>
                  <a:noFill/>
                </a:ln>
                <a:solidFill>
                  <a:schemeClr val="tx1"/>
                </a:solidFill>
                <a:effectLst/>
                <a:uLnTx/>
                <a:uFillTx/>
                <a:latin typeface="+mn-lt"/>
                <a:ea typeface="+mn-ea"/>
                <a:cs typeface="+mn-cs"/>
              </a:rPr>
              <a:t>Chinese ancient philosophers were concerned with the relationship between knowledge and practice.</a:t>
            </a:r>
            <a:endParaRPr kumimoji="0" lang="en-US" altLang="zh-CN" sz="26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600" i="0" u="none" strike="noStrike" kern="1200" cap="none" spc="0" normalizeH="0" baseline="0" noProof="0" dirty="0" smtClean="0">
                <a:ln>
                  <a:noFill/>
                </a:ln>
                <a:solidFill>
                  <a:schemeClr val="tx1"/>
                </a:solidFill>
                <a:effectLst/>
                <a:uLnTx/>
                <a:uFillTx/>
                <a:latin typeface="+mn-lt"/>
                <a:ea typeface="+mn-ea"/>
                <a:cs typeface="+mn-cs"/>
              </a:rPr>
              <a:t>e.g.  </a:t>
            </a:r>
            <a:endParaRPr kumimoji="0" lang="en-US" altLang="zh-CN" sz="26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ct val="20000"/>
              </a:spcBef>
              <a:spcAft>
                <a:spcPct val="0"/>
              </a:spcAft>
              <a:buClrTx/>
              <a:buSzTx/>
              <a:defRPr/>
            </a:pPr>
            <a:r>
              <a:rPr lang="en-US" altLang="zh-CN" sz="2600" dirty="0" smtClean="0">
                <a:latin typeface="+mn-lt"/>
                <a:ea typeface="+mn-ea"/>
              </a:rPr>
              <a:t>     </a:t>
            </a:r>
            <a:r>
              <a:rPr kumimoji="0" lang="en-US" altLang="zh-CN" sz="2600" i="0" u="none" strike="noStrike" kern="1200" cap="none" spc="0" normalizeH="0" baseline="0" noProof="0" dirty="0" smtClean="0">
                <a:ln>
                  <a:noFill/>
                </a:ln>
                <a:solidFill>
                  <a:schemeClr val="tx1"/>
                </a:solidFill>
                <a:effectLst/>
                <a:uLnTx/>
                <a:uFillTx/>
                <a:latin typeface="+mn-lt"/>
                <a:ea typeface="+mn-ea"/>
                <a:cs typeface="+mn-cs"/>
              </a:rPr>
              <a:t>“To prefer it is better than only to know it. To delight in it is better than merely to prefer it, To delight in it is better than merely to prefer it.”(</a:t>
            </a:r>
            <a:r>
              <a:rPr kumimoji="0" lang="zh-CN" altLang="en-US" sz="26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知之者不如好之者，好之者不如乐之者。</a:t>
            </a:r>
            <a:r>
              <a:rPr kumimoji="0" lang="en-US" altLang="zh-CN" sz="260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60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sp>
        <p:nvSpPr>
          <p:cNvPr id="12" name="矩形 11"/>
          <p:cNvSpPr/>
          <p:nvPr/>
        </p:nvSpPr>
        <p:spPr>
          <a:xfrm>
            <a:off x="3286116" y="1048396"/>
            <a:ext cx="2872197" cy="523220"/>
          </a:xfrm>
          <a:prstGeom prst="rect">
            <a:avLst/>
          </a:prstGeom>
        </p:spPr>
        <p:txBody>
          <a:bodyPr wrap="none">
            <a:spAutoFit/>
          </a:bodyPr>
          <a:lstStyle/>
          <a:p>
            <a:r>
              <a:rPr lang="en-US" altLang="zh-CN" sz="2800" b="1" dirty="0" smtClean="0">
                <a:solidFill>
                  <a:schemeClr val="accent6">
                    <a:lumMod val="50000"/>
                  </a:schemeClr>
                </a:solidFill>
              </a:rPr>
              <a:t>Stress on morality</a:t>
            </a:r>
            <a:endParaRPr lang="zh-CN" altLang="en-US" sz="2800" b="1" dirty="0"/>
          </a:p>
        </p:txBody>
      </p:sp>
      <p:grpSp>
        <p:nvGrpSpPr>
          <p:cNvPr id="14" name="组合 3"/>
          <p:cNvGrpSpPr/>
          <p:nvPr/>
        </p:nvGrpSpPr>
        <p:grpSpPr bwMode="auto">
          <a:xfrm>
            <a:off x="0" y="579424"/>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8" name="TextBox 8"/>
          <p:cNvSpPr txBox="1">
            <a:spLocks noChangeArrowheads="1"/>
          </p:cNvSpPr>
          <p:nvPr/>
        </p:nvSpPr>
        <p:spPr bwMode="auto">
          <a:xfrm>
            <a:off x="-71470" y="68029"/>
            <a:ext cx="9144064"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Basic Features of Chinese Ancient Philosophy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Rectangle 5"/>
          <p:cNvSpPr txBox="1">
            <a:spLocks noChangeArrowheads="1"/>
          </p:cNvSpPr>
          <p:nvPr/>
        </p:nvSpPr>
        <p:spPr>
          <a:xfrm>
            <a:off x="571472" y="1785930"/>
            <a:ext cx="8229600" cy="3143272"/>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600" i="0" u="none" strike="noStrike" kern="1200" cap="none" spc="0" normalizeH="0" baseline="0" noProof="0" dirty="0" smtClean="0">
                <a:ln>
                  <a:noFill/>
                </a:ln>
                <a:solidFill>
                  <a:schemeClr val="tx1"/>
                </a:solidFill>
                <a:effectLst/>
                <a:uLnTx/>
                <a:uFillTx/>
                <a:latin typeface="+mn-lt"/>
                <a:ea typeface="+mn-ea"/>
                <a:cs typeface="+mn-cs"/>
              </a:rPr>
              <a:t>Every school of ancient Chinese philosophy was a kind of moral philosophy. Almost every philosophy stressed moral practice. </a:t>
            </a:r>
            <a:endParaRPr kumimoji="0" lang="en-US" altLang="zh-CN" sz="2600" i="0" u="none" strike="noStrike" kern="1200" cap="none" spc="0" normalizeH="0" baseline="0" noProof="0" dirty="0" smtClean="0">
              <a:ln>
                <a:noFill/>
              </a:ln>
              <a:solidFill>
                <a:schemeClr val="tx1"/>
              </a:solidFill>
              <a:effectLst/>
              <a:uLnTx/>
              <a:uFillTx/>
              <a:latin typeface="+mn-lt"/>
              <a:ea typeface="+mn-ea"/>
              <a:cs typeface="+mn-cs"/>
            </a:endParaRPr>
          </a:p>
          <a:p>
            <a:pPr marL="363855" indent="-363855" defTabSz="971550">
              <a:spcBef>
                <a:spcPct val="20000"/>
              </a:spcBef>
              <a:buFont typeface="Arial" panose="020B0604020202020204" pitchFamily="34" charset="0"/>
              <a:buChar char="•"/>
              <a:defRPr/>
            </a:pPr>
            <a:r>
              <a:rPr lang="en-US" altLang="zh-CN" sz="2600" dirty="0" smtClean="0"/>
              <a:t>e.g.  </a:t>
            </a:r>
            <a:endParaRPr lang="en-US" altLang="zh-CN" sz="2600" dirty="0" smtClean="0"/>
          </a:p>
          <a:p>
            <a:pPr marL="363855" indent="-363855" defTabSz="971550">
              <a:spcBef>
                <a:spcPct val="20000"/>
              </a:spcBef>
              <a:defRPr/>
            </a:pPr>
            <a:r>
              <a:rPr lang="en-US" altLang="zh-CN" sz="2600" dirty="0" smtClean="0"/>
              <a:t>     benevolence, loyalty, filial piety ( </a:t>
            </a:r>
            <a:r>
              <a:rPr lang="zh-CN" altLang="en-US" sz="2600" dirty="0" smtClean="0"/>
              <a:t>孝顺</a:t>
            </a:r>
            <a:r>
              <a:rPr lang="en-US" altLang="zh-CN" sz="2600" dirty="0" smtClean="0"/>
              <a:t>), respect, mutual trust, etc.</a:t>
            </a:r>
            <a:endParaRPr lang="en-US" altLang="zh-CN" sz="2600" dirty="0" smtClean="0"/>
          </a:p>
          <a:p>
            <a:pPr marL="363855" indent="-363855" defTabSz="971550">
              <a:spcBef>
                <a:spcPct val="20000"/>
              </a:spcBef>
              <a:buFont typeface="Arial" panose="020B0604020202020204" pitchFamily="34" charset="0"/>
              <a:buChar char="•"/>
              <a:defRPr/>
            </a:pPr>
            <a:endParaRPr lang="en-US" altLang="zh-CN" sz="2600" dirty="0" smtClean="0"/>
          </a:p>
          <a:p>
            <a:pPr marL="363855" indent="-363855" defTabSz="971550">
              <a:spcBef>
                <a:spcPct val="20000"/>
              </a:spcBef>
              <a:buFont typeface="Arial" panose="020B0604020202020204" pitchFamily="34" charset="0"/>
              <a:buChar char="•"/>
              <a:defRPr/>
            </a:pPr>
            <a:endParaRPr lang="en-US" altLang="zh-CN" sz="2600" dirty="0" smtClean="0"/>
          </a:p>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60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sp>
        <p:nvSpPr>
          <p:cNvPr id="9" name="矩形 8"/>
          <p:cNvSpPr/>
          <p:nvPr/>
        </p:nvSpPr>
        <p:spPr>
          <a:xfrm>
            <a:off x="3428992" y="1071550"/>
            <a:ext cx="2560894" cy="461665"/>
          </a:xfrm>
          <a:prstGeom prst="rect">
            <a:avLst/>
          </a:prstGeom>
        </p:spPr>
        <p:txBody>
          <a:bodyPr wrap="none">
            <a:spAutoFit/>
          </a:bodyPr>
          <a:lstStyle/>
          <a:p>
            <a:r>
              <a:rPr lang="en-US" altLang="zh-CN" sz="2400" b="1" dirty="0" smtClean="0">
                <a:solidFill>
                  <a:schemeClr val="accent6">
                    <a:lumMod val="50000"/>
                  </a:schemeClr>
                </a:solidFill>
              </a:rPr>
              <a:t>Stress on harmony</a:t>
            </a:r>
            <a:endParaRPr lang="zh-CN" altLang="en-US" sz="2400" b="1" dirty="0">
              <a:solidFill>
                <a:schemeClr val="accent6">
                  <a:lumMod val="50000"/>
                </a:schemeClr>
              </a:solidFill>
            </a:endParaRPr>
          </a:p>
        </p:txBody>
      </p:sp>
      <p:grpSp>
        <p:nvGrpSpPr>
          <p:cNvPr id="12" name="组合 3"/>
          <p:cNvGrpSpPr/>
          <p:nvPr/>
        </p:nvGrpSpPr>
        <p:grpSpPr bwMode="auto">
          <a:xfrm>
            <a:off x="0" y="579424"/>
            <a:ext cx="9144000" cy="420688"/>
            <a:chOff x="0" y="133158"/>
            <a:chExt cx="9144000" cy="420086"/>
          </a:xfrm>
        </p:grpSpPr>
        <p:cxnSp>
          <p:nvCxnSpPr>
            <p:cNvPr id="13" name="直接连接符 12"/>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4"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5" name="直接连接符 14"/>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71470" y="68029"/>
            <a:ext cx="9144064"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Basic Features of Chinese Ancient Philosophy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7" name="Rectangle 3"/>
          <p:cNvSpPr txBox="1">
            <a:spLocks noChangeArrowheads="1"/>
          </p:cNvSpPr>
          <p:nvPr/>
        </p:nvSpPr>
        <p:spPr>
          <a:xfrm>
            <a:off x="714348" y="1600200"/>
            <a:ext cx="7858180" cy="4525963"/>
          </a:xfrm>
          <a:prstGeom prst="rect">
            <a:avLst/>
          </a:prstGeom>
        </p:spPr>
        <p:txBody>
          <a:bodyPr/>
          <a:lstStyle/>
          <a:p>
            <a:pPr marL="363855" marR="0" lvl="0" indent="-363855" algn="l" defTabSz="971550" rtl="0" eaLnBrk="0" fontAlgn="base" latinLnBrk="0" hangingPunct="0">
              <a:lnSpc>
                <a:spcPct val="80000"/>
              </a:lnSpc>
              <a:spcBef>
                <a:spcPct val="20000"/>
              </a:spcBef>
              <a:spcAft>
                <a:spcPct val="0"/>
              </a:spcAft>
              <a:buClrTx/>
              <a:buSzTx/>
              <a:buFont typeface="Arial" panose="020B0604020202020204" pitchFamily="34" charset="0"/>
              <a:buChar char="•"/>
              <a:defRPr/>
            </a:pPr>
            <a:r>
              <a:rPr kumimoji="0" lang="en-US" altLang="zh-CN" sz="2600" i="0" u="none" strike="noStrike" kern="1200" cap="none" spc="0" normalizeH="0" baseline="0" noProof="0" dirty="0" smtClean="0">
                <a:ln>
                  <a:noFill/>
                </a:ln>
                <a:solidFill>
                  <a:schemeClr val="tx1"/>
                </a:solidFill>
                <a:effectLst/>
                <a:uLnTx/>
                <a:uFillTx/>
                <a:latin typeface="+mn-lt"/>
                <a:ea typeface="+mn-ea"/>
                <a:cs typeface="+mn-cs"/>
              </a:rPr>
              <a:t>stresses on harmony, and the pursuit of harmony between man and nature and also between man and man. </a:t>
            </a:r>
            <a:endParaRPr kumimoji="0" lang="en-US" altLang="zh-CN" sz="26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80000"/>
              </a:lnSpc>
              <a:spcBef>
                <a:spcPct val="20000"/>
              </a:spcBef>
              <a:spcAft>
                <a:spcPct val="0"/>
              </a:spcAft>
              <a:buClrTx/>
              <a:buSzTx/>
              <a:buFont typeface="Arial" panose="020B0604020202020204" pitchFamily="34" charset="0"/>
              <a:buChar char="•"/>
              <a:defRPr/>
            </a:pPr>
            <a:r>
              <a:rPr kumimoji="0" lang="en-US" altLang="zh-CN" sz="2600" i="0" u="none" strike="noStrike" kern="1200" cap="none" spc="0" normalizeH="0" baseline="0" noProof="0" dirty="0" smtClean="0">
                <a:ln>
                  <a:noFill/>
                </a:ln>
                <a:solidFill>
                  <a:schemeClr val="tx1"/>
                </a:solidFill>
                <a:effectLst/>
                <a:uLnTx/>
                <a:uFillTx/>
                <a:latin typeface="+mn-lt"/>
                <a:ea typeface="+mn-ea"/>
                <a:cs typeface="+mn-cs"/>
              </a:rPr>
              <a:t>e.g.</a:t>
            </a:r>
            <a:endParaRPr kumimoji="0" lang="en-US" altLang="zh-CN" sz="26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80000"/>
              </a:lnSpc>
              <a:spcBef>
                <a:spcPct val="20000"/>
              </a:spcBef>
              <a:spcAft>
                <a:spcPct val="0"/>
              </a:spcAft>
              <a:buClrTx/>
              <a:buSzTx/>
              <a:buFont typeface="Wingdings" panose="05000000000000000000" pitchFamily="2" charset="2"/>
              <a:buNone/>
              <a:defRPr/>
            </a:pPr>
            <a:r>
              <a:rPr kumimoji="0" lang="en-US" altLang="zh-CN" sz="2600" i="0" u="none" strike="noStrike" kern="1200" cap="none" spc="0" normalizeH="0" baseline="0" noProof="0" dirty="0" smtClean="0">
                <a:ln>
                  <a:noFill/>
                </a:ln>
                <a:solidFill>
                  <a:schemeClr val="tx1"/>
                </a:solidFill>
                <a:effectLst/>
                <a:uLnTx/>
                <a:uFillTx/>
                <a:latin typeface="+mn-lt"/>
                <a:ea typeface="+mn-ea"/>
                <a:cs typeface="+mn-cs"/>
              </a:rPr>
              <a:t>     Mencius said “Opportunities vouchsafed by Heaven are less important than terrestrial advantages, which in turn are less important than the unity among people. (</a:t>
            </a:r>
            <a:r>
              <a:rPr kumimoji="0" lang="zh-CN" altLang="en-US" sz="22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天时不如地利，地利不如人和</a:t>
            </a:r>
            <a:r>
              <a:rPr kumimoji="0" lang="en-US" altLang="zh-CN" sz="2600" i="0" u="none" strike="noStrike" kern="1200" cap="none" spc="0" normalizeH="0" baseline="0" noProof="0" dirty="0" smtClean="0">
                <a:ln>
                  <a:noFill/>
                </a:ln>
                <a:solidFill>
                  <a:schemeClr val="tx1"/>
                </a:solidFill>
                <a:effectLst/>
                <a:uLnTx/>
                <a:uFillTx/>
                <a:latin typeface="+mn-lt"/>
                <a:ea typeface="+mn-ea"/>
                <a:cs typeface="+mn-cs"/>
              </a:rPr>
              <a:t>) ” </a:t>
            </a:r>
            <a:endParaRPr kumimoji="0" lang="en-US" altLang="zh-CN" sz="26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80000"/>
              </a:lnSpc>
              <a:spcBef>
                <a:spcPct val="20000"/>
              </a:spcBef>
              <a:spcAft>
                <a:spcPct val="0"/>
              </a:spcAft>
              <a:buClrTx/>
              <a:buSzTx/>
              <a:buFont typeface="Arial" panose="020B0604020202020204" pitchFamily="34" charset="0"/>
              <a:buChar char="•"/>
              <a:defRPr/>
            </a:pPr>
            <a:endParaRPr kumimoji="0" lang="en-US" altLang="zh-CN" sz="2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charRg st="291" end="291"/>
                                            </p:txEl>
                                          </p:spTgt>
                                        </p:tgtEl>
                                        <p:attrNameLst>
                                          <p:attrName>style.visibility</p:attrName>
                                        </p:attrNameLst>
                                      </p:cBhvr>
                                      <p:to>
                                        <p:strVal val="visible"/>
                                      </p:to>
                                    </p:set>
                                    <p:anim calcmode="lin" valueType="num">
                                      <p:cBhvr additive="base">
                                        <p:cTn id="7" dur="500" fill="hold"/>
                                        <p:tgtEl>
                                          <p:spTgt spid="17">
                                            <p:txEl>
                                              <p:charRg st="291" end="29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charRg st="291" end="29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sp>
        <p:nvSpPr>
          <p:cNvPr id="9" name="矩形 8"/>
          <p:cNvSpPr/>
          <p:nvPr/>
        </p:nvSpPr>
        <p:spPr>
          <a:xfrm>
            <a:off x="3428992" y="1000112"/>
            <a:ext cx="2512291" cy="461665"/>
          </a:xfrm>
          <a:prstGeom prst="rect">
            <a:avLst/>
          </a:prstGeom>
        </p:spPr>
        <p:txBody>
          <a:bodyPr wrap="none">
            <a:spAutoFit/>
          </a:bodyPr>
          <a:lstStyle/>
          <a:p>
            <a:r>
              <a:rPr lang="en-US" altLang="zh-CN" sz="2400" b="1" dirty="0" smtClean="0">
                <a:solidFill>
                  <a:schemeClr val="accent6">
                    <a:lumMod val="50000"/>
                  </a:schemeClr>
                </a:solidFill>
              </a:rPr>
              <a:t>Stress on intuition</a:t>
            </a:r>
            <a:endParaRPr lang="zh-CN" altLang="en-US" sz="2400" b="1" dirty="0">
              <a:solidFill>
                <a:schemeClr val="accent6">
                  <a:lumMod val="50000"/>
                </a:schemeClr>
              </a:solidFill>
            </a:endParaRPr>
          </a:p>
        </p:txBody>
      </p:sp>
      <p:grpSp>
        <p:nvGrpSpPr>
          <p:cNvPr id="2" name="组合 3"/>
          <p:cNvGrpSpPr/>
          <p:nvPr/>
        </p:nvGrpSpPr>
        <p:grpSpPr bwMode="auto">
          <a:xfrm>
            <a:off x="0" y="579424"/>
            <a:ext cx="9144000" cy="420688"/>
            <a:chOff x="0" y="133158"/>
            <a:chExt cx="9144000" cy="420086"/>
          </a:xfrm>
        </p:grpSpPr>
        <p:cxnSp>
          <p:nvCxnSpPr>
            <p:cNvPr id="13" name="直接连接符 12"/>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4"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5" name="直接连接符 14"/>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71470" y="68029"/>
            <a:ext cx="9144064"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Basic Features of Chinese Ancient Philosophy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0" name="Rectangle 3"/>
          <p:cNvSpPr txBox="1">
            <a:spLocks noChangeArrowheads="1"/>
          </p:cNvSpPr>
          <p:nvPr/>
        </p:nvSpPr>
        <p:spPr>
          <a:xfrm>
            <a:off x="1071538" y="1500178"/>
            <a:ext cx="7429552" cy="4643470"/>
          </a:xfrm>
          <a:prstGeom prst="rect">
            <a:avLst/>
          </a:prstGeom>
        </p:spPr>
        <p:txBody>
          <a:bodyPr/>
          <a:lstStyle/>
          <a:p>
            <a:pPr marL="363855" marR="0" lvl="0" indent="-363855" defTabSz="971550" rtl="0" eaLnBrk="0" fontAlgn="base" latinLnBrk="0" hangingPunct="0">
              <a:lnSpc>
                <a:spcPct val="90000"/>
              </a:lnSpc>
              <a:spcBef>
                <a:spcPts val="0"/>
              </a:spcBef>
              <a:spcAft>
                <a:spcPts val="60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did not adhere to formal rules of structure and system in thought</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defTabSz="971550" rtl="0" eaLnBrk="0" fontAlgn="base" latinLnBrk="0" hangingPunct="0">
              <a:lnSpc>
                <a:spcPct val="90000"/>
              </a:lnSpc>
              <a:spcBef>
                <a:spcPts val="0"/>
              </a:spcBef>
              <a:spcAft>
                <a:spcPts val="60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often resulted in fragmented (</a:t>
            </a:r>
            <a:r>
              <a:rPr kumimoji="0" lang="zh-CN" altLang="en-US" sz="2400" i="0" u="none" strike="noStrike" kern="1200" cap="none" spc="0" normalizeH="0" baseline="0" noProof="0" dirty="0" smtClean="0">
                <a:ln>
                  <a:noFill/>
                </a:ln>
                <a:solidFill>
                  <a:schemeClr val="tx1"/>
                </a:solidFill>
                <a:effectLst/>
                <a:uLnTx/>
                <a:uFillTx/>
                <a:latin typeface="+mn-lt"/>
                <a:ea typeface="+mn-ea"/>
                <a:cs typeface="+mn-cs"/>
              </a:rPr>
              <a:t>片断的</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thoughts written on paper</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defTabSz="971550" rtl="0" eaLnBrk="0" fontAlgn="base" latinLnBrk="0" hangingPunct="0">
              <a:lnSpc>
                <a:spcPct val="90000"/>
              </a:lnSpc>
              <a:spcBef>
                <a:spcPts val="0"/>
              </a:spcBef>
              <a:spcAft>
                <a:spcPts val="60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It was through reflecting on life’s experiences and intuition that philosophical ideas were formed.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defTabSz="971550" rtl="0" eaLnBrk="0" fontAlgn="base" latinLnBrk="0" hangingPunct="0">
              <a:lnSpc>
                <a:spcPct val="90000"/>
              </a:lnSpc>
              <a:spcBef>
                <a:spcPts val="0"/>
              </a:spcBef>
              <a:spcAft>
                <a:spcPts val="600"/>
              </a:spcAft>
              <a:buClrTx/>
              <a:buSzTx/>
              <a:buFont typeface="Arial" panose="020B0604020202020204" pitchFamily="34" charset="0"/>
              <a:buChar char="•"/>
              <a:defRPr/>
            </a:pPr>
            <a:r>
              <a:rPr lang="en-US" altLang="zh-CN" sz="2400" dirty="0" smtClean="0">
                <a:latin typeface="+mn-lt"/>
                <a:ea typeface="+mn-ea"/>
              </a:rPr>
              <a:t>e.g.</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indent="-363855" defTabSz="971550">
              <a:lnSpc>
                <a:spcPct val="90000"/>
              </a:lnSpc>
              <a:spcBef>
                <a:spcPts val="0"/>
              </a:spcBef>
              <a:spcAft>
                <a:spcPts val="600"/>
              </a:spcAft>
              <a:defRPr/>
            </a:pPr>
            <a:r>
              <a:rPr lang="en-US" altLang="zh-CN" sz="2400" dirty="0" smtClean="0">
                <a:latin typeface="+mn-lt"/>
                <a:ea typeface="+mn-ea"/>
              </a:rPr>
              <a:t>     Chinese Chan Buddhism ( </a:t>
            </a:r>
            <a:r>
              <a:rPr lang="zh-CN" altLang="en-US" sz="2400" dirty="0" smtClean="0">
                <a:latin typeface="+mn-lt"/>
                <a:ea typeface="+mn-ea"/>
              </a:rPr>
              <a:t>禅宗</a:t>
            </a:r>
            <a:r>
              <a:rPr lang="en-US" altLang="zh-CN" sz="2400" dirty="0" smtClean="0">
                <a:latin typeface="+mn-lt"/>
                <a:ea typeface="+mn-ea"/>
              </a:rPr>
              <a:t>), preaches epiphany ( </a:t>
            </a:r>
            <a:r>
              <a:rPr lang="zh-CN" altLang="en-US" sz="2400" dirty="0" smtClean="0">
                <a:latin typeface="+mn-lt"/>
                <a:ea typeface="+mn-ea"/>
              </a:rPr>
              <a:t>顿悟</a:t>
            </a:r>
            <a:r>
              <a:rPr lang="en-US" altLang="zh-CN" sz="2400" dirty="0" smtClean="0">
                <a:latin typeface="+mn-lt"/>
                <a:ea typeface="+mn-ea"/>
              </a:rPr>
              <a:t>) and </a:t>
            </a:r>
            <a:r>
              <a:rPr lang="en-US" altLang="zh-CN" sz="2400" dirty="0" err="1" smtClean="0">
                <a:latin typeface="+mn-lt"/>
                <a:ea typeface="+mn-ea"/>
              </a:rPr>
              <a:t>emphasises</a:t>
            </a:r>
            <a:r>
              <a:rPr lang="en-US" altLang="zh-CN" sz="2400" dirty="0" smtClean="0">
                <a:latin typeface="+mn-lt"/>
                <a:ea typeface="+mn-ea"/>
              </a:rPr>
              <a:t> self-restraint and self-reflection by sitting still and reciting Buddhist scriptures ( </a:t>
            </a:r>
            <a:r>
              <a:rPr lang="zh-CN" altLang="en-US" sz="2400" dirty="0" smtClean="0">
                <a:latin typeface="+mn-lt"/>
                <a:ea typeface="+mn-ea"/>
              </a:rPr>
              <a:t>经文</a:t>
            </a:r>
            <a:r>
              <a:rPr lang="en-US" altLang="zh-CN" sz="2400" dirty="0" smtClean="0">
                <a:latin typeface="+mn-lt"/>
                <a:ea typeface="+mn-ea"/>
              </a:rPr>
              <a:t>).</a:t>
            </a:r>
            <a:endParaRPr lang="en-US" altLang="zh-CN" sz="2400" dirty="0" smtClean="0">
              <a:latin typeface="+mn-lt"/>
              <a:ea typeface="+mn-ea"/>
            </a:endParaRPr>
          </a:p>
          <a:p>
            <a:pPr marL="363855" indent="-363855" algn="just" defTabSz="971550">
              <a:lnSpc>
                <a:spcPct val="90000"/>
              </a:lnSpc>
              <a:spcBef>
                <a:spcPct val="20000"/>
              </a:spcBef>
              <a:spcAft>
                <a:spcPts val="600"/>
              </a:spcAft>
              <a:buFont typeface="Arial" panose="020B0604020202020204" pitchFamily="34" charset="0"/>
              <a:buChar char="•"/>
              <a:defRPr/>
            </a:pP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r>
              <a:rPr lang="en-US" altLang="zh-CN" sz="2400" dirty="0" smtClean="0">
                <a:latin typeface="+mn-lt"/>
                <a:ea typeface="+mn-ea"/>
              </a:rPr>
              <a:t> </a:t>
            </a:r>
            <a:endParaRPr kumimoji="0" lang="en-US" altLang="zh-CN"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slide(fromBottom)">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slide(fromBottom)">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slide(fromBottom)">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slide(fromBottom)">
                                      <p:cBhvr>
                                        <p:cTn id="22" dur="500"/>
                                        <p:tgtEl>
                                          <p:spTgt spid="10">
                                            <p:txEl>
                                              <p:pRg st="3" end="3"/>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slide(fromBottom)">
                                      <p:cBhvr>
                                        <p:cTn id="25"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71440"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bwMode="auto">
          <a:xfrm>
            <a:off x="1214414" y="1357302"/>
            <a:ext cx="6858048" cy="3505200"/>
          </a:xfrm>
          <a:prstGeom prst="rect">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1500166" y="1709690"/>
            <a:ext cx="6429420" cy="2862322"/>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The Development of Chinese Philosophy </a:t>
            </a:r>
            <a:endParaRPr lang="en-US" altLang="zh-CN" sz="28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The Basic Features of Chinese Ancient </a:t>
            </a:r>
            <a:endParaRPr lang="en-US" altLang="zh-CN" sz="28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pPr>
            <a:r>
              <a:rPr lang="en-US" altLang="zh-CN" sz="2800" dirty="0" smtClean="0">
                <a:solidFill>
                  <a:schemeClr val="accent6">
                    <a:lumMod val="50000"/>
                  </a:schemeClr>
                </a:solidFill>
                <a:latin typeface="+mn-lt"/>
              </a:rPr>
              <a:t>     Philosophy </a:t>
            </a:r>
            <a:endParaRPr lang="en-US" altLang="zh-CN" sz="28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a:t>
            </a:r>
            <a:r>
              <a:rPr lang="en-US" altLang="zh-CN" sz="2800" b="1" dirty="0" smtClean="0">
                <a:solidFill>
                  <a:schemeClr val="accent6">
                    <a:lumMod val="50000"/>
                  </a:schemeClr>
                </a:solidFill>
                <a:latin typeface="+mn-lt"/>
              </a:rPr>
              <a:t>Characteristics of Chinese Ethics and </a:t>
            </a:r>
            <a:endParaRPr lang="en-US" altLang="zh-CN" sz="2800" b="1" dirty="0" smtClean="0">
              <a:solidFill>
                <a:schemeClr val="accent6">
                  <a:lumMod val="50000"/>
                </a:schemeClr>
              </a:solidFill>
              <a:latin typeface="+mn-lt"/>
            </a:endParaRPr>
          </a:p>
          <a:p>
            <a:pPr>
              <a:spcBef>
                <a:spcPts val="600"/>
              </a:spcBef>
              <a:spcAft>
                <a:spcPts val="600"/>
              </a:spcAft>
              <a:buClr>
                <a:schemeClr val="accent6">
                  <a:lumMod val="50000"/>
                </a:schemeClr>
              </a:buClr>
              <a:buSzPct val="65000"/>
            </a:pPr>
            <a:r>
              <a:rPr lang="en-US" altLang="zh-CN" sz="2800" b="1" dirty="0" smtClean="0">
                <a:solidFill>
                  <a:schemeClr val="accent6">
                    <a:lumMod val="50000"/>
                  </a:schemeClr>
                </a:solidFill>
                <a:latin typeface="+mn-lt"/>
              </a:rPr>
              <a:t>     Morality</a:t>
            </a:r>
            <a:endParaRPr lang="en-US" altLang="zh-CN" sz="2800" b="1" dirty="0" smtClean="0">
              <a:solidFill>
                <a:schemeClr val="accent6">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xEl>
                                              <p:pRg st="3" end="3"/>
                                            </p:txEl>
                                          </p:spTgt>
                                        </p:tgtEl>
                                      </p:cBhvr>
                                    </p:animEffect>
                                    <p:animScale>
                                      <p:cBhvr>
                                        <p:cTn id="7" dur="250" autoRev="1" fill="hold"/>
                                        <p:tgtEl>
                                          <p:spTgt spid="13">
                                            <p:txEl>
                                              <p:pRg st="3" end="3"/>
                                            </p:txEl>
                                          </p:spTgt>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3">
                                            <p:txEl>
                                              <p:pRg st="4" end="4"/>
                                            </p:txEl>
                                          </p:spTgt>
                                        </p:tgtEl>
                                      </p:cBhvr>
                                    </p:animEffect>
                                    <p:animScale>
                                      <p:cBhvr>
                                        <p:cTn id="10" dur="250" autoRev="1" fill="hold"/>
                                        <p:tgtEl>
                                          <p:spTgt spid="13">
                                            <p:txEl>
                                              <p:pRg st="4" end="4"/>
                                            </p:txEl>
                                          </p:spTgt>
                                        </p:tgtEl>
                                      </p:cBhvr>
                                      <p:by x="105000" y="105000"/>
                                    </p:animScale>
                                  </p:childTnLst>
                                </p:cTn>
                              </p:par>
                              <p:par>
                                <p:cTn id="11" presetID="3" presetClass="emph" presetSubtype="2" fill="hold" nodeType="withEffect">
                                  <p:stCondLst>
                                    <p:cond delay="0"/>
                                  </p:stCondLst>
                                  <p:childTnLst>
                                    <p:animClr clrSpc="rgb">
                                      <p:cBhvr override="childStyle">
                                        <p:cTn id="12" dur="500" fill="hold"/>
                                        <p:tgtEl>
                                          <p:spTgt spid="13">
                                            <p:txEl>
                                              <p:pRg st="3" end="3"/>
                                            </p:txEl>
                                          </p:spTgt>
                                        </p:tgtEl>
                                        <p:attrNameLst>
                                          <p:attrName>style.color</p:attrName>
                                        </p:attrNameLst>
                                      </p:cBhvr>
                                      <p:to>
                                        <a:schemeClr val="accent2"/>
                                      </p:to>
                                    </p:animClr>
                                  </p:childTnLst>
                                </p:cTn>
                              </p:par>
                              <p:par>
                                <p:cTn id="13" presetID="3" presetClass="emph" presetSubtype="2" fill="hold" nodeType="withEffect">
                                  <p:stCondLst>
                                    <p:cond delay="0"/>
                                  </p:stCondLst>
                                  <p:childTnLst>
                                    <p:animClr clrSpc="rgb">
                                      <p:cBhvr override="childStyle">
                                        <p:cTn id="14" dur="500" fill="hold"/>
                                        <p:tgtEl>
                                          <p:spTgt spid="13">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2"/>
          <a:srcRect/>
          <a:stretch>
            <a:fillRect/>
          </a:stretch>
        </p:blipFill>
        <p:spPr bwMode="auto">
          <a:xfrm>
            <a:off x="7092950" y="0"/>
            <a:ext cx="2044700" cy="1924050"/>
          </a:xfrm>
          <a:prstGeom prst="rect">
            <a:avLst/>
          </a:prstGeom>
          <a:noFill/>
          <a:ln w="9525">
            <a:noFill/>
            <a:miter lim="800000"/>
            <a:headEnd/>
            <a:tailEnd/>
          </a:ln>
        </p:spPr>
      </p:pic>
      <p:grpSp>
        <p:nvGrpSpPr>
          <p:cNvPr id="11" name="组合 37"/>
          <p:cNvGrpSpPr/>
          <p:nvPr/>
        </p:nvGrpSpPr>
        <p:grpSpPr bwMode="auto">
          <a:xfrm>
            <a:off x="0" y="581012"/>
            <a:ext cx="9144000" cy="419100"/>
            <a:chOff x="0" y="133158"/>
            <a:chExt cx="9144000" cy="420086"/>
          </a:xfrm>
        </p:grpSpPr>
        <p:cxnSp>
          <p:nvCxnSpPr>
            <p:cNvPr id="13" name="直接连接符 12"/>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4"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15" name="直接连接符 14"/>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142875" y="114580"/>
            <a:ext cx="1723550" cy="599780"/>
          </a:xfrm>
          <a:prstGeom prst="rect">
            <a:avLst/>
          </a:prstGeom>
          <a:noFill/>
          <a:ln w="9525">
            <a:noFill/>
            <a:miter lim="800000"/>
          </a:ln>
        </p:spPr>
        <p:txBody>
          <a:bodyPr wrap="none">
            <a:spAutoFit/>
          </a:bodyPr>
          <a:lstStyle/>
          <a:p>
            <a:pPr algn="ctr" defTabSz="878205" eaLnBrk="1" hangingPunct="1">
              <a:lnSpc>
                <a:spcPct val="120000"/>
              </a:lnSpc>
            </a:pPr>
            <a:r>
              <a:rPr lang="zh-CN" altLang="en-US" sz="3000" dirty="0" smtClean="0">
                <a:solidFill>
                  <a:srgbClr val="772C03"/>
                </a:solidFill>
                <a:latin typeface="经典繁毛楷" panose="02010609000101010101" pitchFamily="49" charset="-122"/>
                <a:ea typeface="经典繁毛楷" panose="02010609000101010101" pitchFamily="49" charset="-122"/>
              </a:rPr>
              <a:t>学习目标</a:t>
            </a:r>
            <a:endParaRPr lang="zh-CN" altLang="en-US" sz="3000" dirty="0">
              <a:solidFill>
                <a:srgbClr val="772C03"/>
              </a:solidFill>
              <a:latin typeface="经典繁毛楷" panose="02010609000101010101" pitchFamily="49" charset="-122"/>
              <a:ea typeface="经典繁毛楷" panose="02010609000101010101" pitchFamily="49" charset="-122"/>
            </a:endParaRPr>
          </a:p>
        </p:txBody>
      </p:sp>
      <p:sp>
        <p:nvSpPr>
          <p:cNvPr id="17" name="矩形 16"/>
          <p:cNvSpPr/>
          <p:nvPr/>
        </p:nvSpPr>
        <p:spPr>
          <a:xfrm>
            <a:off x="1428728" y="1837319"/>
            <a:ext cx="6572296" cy="1877437"/>
          </a:xfrm>
          <a:prstGeom prst="rect">
            <a:avLst/>
          </a:prstGeom>
        </p:spPr>
        <p:txBody>
          <a:bodyPr wrap="square">
            <a:spAutoFit/>
          </a:bodyPr>
          <a:lstStyle/>
          <a:p>
            <a:pPr>
              <a:spcAft>
                <a:spcPts val="1200"/>
              </a:spcAft>
              <a:buSzPct val="75000"/>
              <a:buFont typeface="Wingdings" panose="05000000000000000000" pitchFamily="2" charset="2"/>
              <a:buChar char="l"/>
            </a:pPr>
            <a:r>
              <a:rPr lang="zh-CN" altLang="en-US" sz="3200" dirty="0" smtClean="0">
                <a:solidFill>
                  <a:schemeClr val="accent6">
                    <a:lumMod val="50000"/>
                  </a:schemeClr>
                </a:solidFill>
                <a:latin typeface="楷体" panose="02010609060101010101" pitchFamily="49" charset="-122"/>
                <a:ea typeface="楷体" panose="02010609060101010101" pitchFamily="49" charset="-122"/>
              </a:rPr>
              <a:t> 了解中国古代哲学发展及内容；</a:t>
            </a:r>
            <a:endParaRPr lang="en-US" altLang="zh-CN" sz="3200" dirty="0" smtClean="0">
              <a:solidFill>
                <a:schemeClr val="accent6">
                  <a:lumMod val="50000"/>
                </a:schemeClr>
              </a:solidFill>
              <a:latin typeface="楷体" panose="02010609060101010101" pitchFamily="49" charset="-122"/>
              <a:ea typeface="楷体" panose="02010609060101010101" pitchFamily="49" charset="-122"/>
            </a:endParaRPr>
          </a:p>
          <a:p>
            <a:pPr>
              <a:spcAft>
                <a:spcPts val="1200"/>
              </a:spcAft>
              <a:buSzPct val="75000"/>
              <a:buFont typeface="Wingdings" panose="05000000000000000000" pitchFamily="2" charset="2"/>
              <a:buChar char="l"/>
            </a:pPr>
            <a:r>
              <a:rPr lang="zh-CN" altLang="en-US" sz="3200" dirty="0" smtClean="0">
                <a:solidFill>
                  <a:schemeClr val="accent6">
                    <a:lumMod val="50000"/>
                  </a:schemeClr>
                </a:solidFill>
                <a:latin typeface="楷体" panose="02010609060101010101" pitchFamily="49" charset="-122"/>
                <a:ea typeface="楷体" panose="02010609060101010101" pitchFamily="49" charset="-122"/>
              </a:rPr>
              <a:t> 掌握中国主要宗教的基本概况</a:t>
            </a:r>
            <a:r>
              <a:rPr lang="en-US" altLang="zh-CN" sz="3200" dirty="0" smtClean="0">
                <a:solidFill>
                  <a:schemeClr val="accent6">
                    <a:lumMod val="50000"/>
                  </a:schemeClr>
                </a:solidFill>
                <a:latin typeface="楷体" panose="02010609060101010101" pitchFamily="49" charset="-122"/>
                <a:ea typeface="楷体" panose="02010609060101010101" pitchFamily="49" charset="-122"/>
              </a:rPr>
              <a:t>;</a:t>
            </a:r>
            <a:endParaRPr lang="en-US" altLang="zh-CN" sz="3200" dirty="0" smtClean="0">
              <a:solidFill>
                <a:schemeClr val="accent6">
                  <a:lumMod val="50000"/>
                </a:schemeClr>
              </a:solidFill>
              <a:latin typeface="楷体" panose="02010609060101010101" pitchFamily="49" charset="-122"/>
              <a:ea typeface="楷体" panose="02010609060101010101" pitchFamily="49" charset="-122"/>
            </a:endParaRPr>
          </a:p>
          <a:p>
            <a:pPr>
              <a:spcAft>
                <a:spcPts val="1200"/>
              </a:spcAft>
              <a:buSzPct val="75000"/>
              <a:buFont typeface="Wingdings" panose="05000000000000000000" pitchFamily="2" charset="2"/>
              <a:buChar char="l"/>
            </a:pPr>
            <a:r>
              <a:rPr lang="zh-CN" altLang="en-US" sz="3200" dirty="0" smtClean="0">
                <a:solidFill>
                  <a:schemeClr val="accent6">
                    <a:lumMod val="50000"/>
                  </a:schemeClr>
                </a:solidFill>
                <a:latin typeface="楷体" panose="02010609060101010101" pitchFamily="49" charset="-122"/>
                <a:ea typeface="楷体" panose="02010609060101010101" pitchFamily="49" charset="-122"/>
              </a:rPr>
              <a:t> 继承和发扬中国传统美德。</a:t>
            </a:r>
            <a:endParaRPr lang="en-US" altLang="zh-CN" sz="3200" dirty="0">
              <a:solidFill>
                <a:schemeClr val="accent6">
                  <a:lumMod val="50000"/>
                </a:schemeClr>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slide(from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slide(from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slide(fromLeft)">
                                      <p:cBhvr>
                                        <p:cTn id="1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24"/>
          <p:cNvSpPr txBox="1"/>
          <p:nvPr/>
        </p:nvSpPr>
        <p:spPr bwMode="auto">
          <a:xfrm>
            <a:off x="6804025" y="5233988"/>
            <a:ext cx="2133600" cy="303212"/>
          </a:xfrm>
          <a:prstGeom prst="rect">
            <a:avLst/>
          </a:prstGeom>
          <a:noFill/>
          <a:ln w="9525">
            <a:noFill/>
            <a:miter lim="800000"/>
          </a:ln>
        </p:spPr>
        <p:txBody>
          <a:bodyPr anchor="ctr"/>
          <a:lstStyle/>
          <a:p>
            <a:pPr algn="r" eaLnBrk="1" hangingPunct="1"/>
            <a:fld id="{76B75503-C897-4538-ACAD-C070399D44A1}" type="slidenum">
              <a:rPr lang="zh-CN" altLang="en-US" sz="1400">
                <a:solidFill>
                  <a:srgbClr val="000000"/>
                </a:solidFill>
                <a:latin typeface="Times New Roman" panose="02020603050405020304" pitchFamily="18" charset="0"/>
                <a:cs typeface="Times New Roman" panose="02020603050405020304" pitchFamily="18" charset="0"/>
              </a:rPr>
            </a:fld>
            <a:endParaRPr lang="zh-CN" altLang="en-US" sz="1400">
              <a:solidFill>
                <a:srgbClr val="00000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1000164" y="55069"/>
            <a:ext cx="10429948" cy="945043"/>
            <a:chOff x="-1000164" y="55069"/>
            <a:chExt cx="10429948" cy="945043"/>
          </a:xfrm>
        </p:grpSpPr>
        <p:grpSp>
          <p:nvGrpSpPr>
            <p:cNvPr id="15" name="组合 2"/>
            <p:cNvGrpSpPr/>
            <p:nvPr/>
          </p:nvGrpSpPr>
          <p:grpSpPr bwMode="auto">
            <a:xfrm>
              <a:off x="32" y="579424"/>
              <a:ext cx="9144000" cy="420688"/>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 name="TextBox 8"/>
            <p:cNvSpPr txBox="1">
              <a:spLocks noChangeArrowheads="1"/>
            </p:cNvSpPr>
            <p:nvPr/>
          </p:nvSpPr>
          <p:spPr bwMode="auto">
            <a:xfrm>
              <a:off x="-1000164" y="55069"/>
              <a:ext cx="1042994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Characteristics of Chinese Ethics and Morality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13" name="矩形 12"/>
          <p:cNvSpPr/>
          <p:nvPr/>
        </p:nvSpPr>
        <p:spPr>
          <a:xfrm>
            <a:off x="1142976" y="1354137"/>
            <a:ext cx="7358114" cy="3988784"/>
          </a:xfrm>
          <a:prstGeom prst="rect">
            <a:avLst/>
          </a:prstGeom>
        </p:spPr>
        <p:txBody>
          <a:bodyPr wrap="square">
            <a:spAutoFit/>
          </a:bodyPr>
          <a:lstStyle/>
          <a:p>
            <a:pPr>
              <a:lnSpc>
                <a:spcPct val="120000"/>
              </a:lnSpc>
              <a:spcAft>
                <a:spcPts val="600"/>
              </a:spcAft>
            </a:pPr>
            <a:r>
              <a:rPr lang="en-US" altLang="zh-CN" sz="2400" dirty="0" smtClean="0">
                <a:solidFill>
                  <a:schemeClr val="accent6">
                    <a:lumMod val="75000"/>
                  </a:schemeClr>
                </a:solidFill>
                <a:latin typeface="+mn-lt"/>
              </a:rPr>
              <a:t>Positive:</a:t>
            </a:r>
            <a:endParaRPr lang="en-US" altLang="zh-CN" sz="2400" dirty="0" smtClean="0">
              <a:solidFill>
                <a:schemeClr val="accent6">
                  <a:lumMod val="75000"/>
                </a:schemeClr>
              </a:solidFill>
              <a:latin typeface="+mn-lt"/>
            </a:endParaRPr>
          </a:p>
          <a:p>
            <a:pPr>
              <a:lnSpc>
                <a:spcPct val="120000"/>
              </a:lnSpc>
              <a:spcAft>
                <a:spcPts val="600"/>
              </a:spcAft>
              <a:buSzPct val="60000"/>
              <a:buFont typeface="Wingdings" panose="05000000000000000000" pitchFamily="2" charset="2"/>
              <a:buChar char="l"/>
            </a:pPr>
            <a:r>
              <a:rPr lang="en-US" altLang="zh-CN" sz="2400" dirty="0" smtClean="0">
                <a:latin typeface="+mn-lt"/>
              </a:rPr>
              <a:t>  Seeking Harmony and Maintaining Equilibrium(</a:t>
            </a:r>
            <a:r>
              <a:rPr lang="zh-CN" altLang="en-US" sz="2400" dirty="0" smtClean="0">
                <a:latin typeface="+mn-lt"/>
              </a:rPr>
              <a:t>平衡</a:t>
            </a:r>
            <a:r>
              <a:rPr lang="en-US" altLang="zh-CN" sz="2400" dirty="0" smtClean="0">
                <a:latin typeface="+mn-lt"/>
              </a:rPr>
              <a:t>)</a:t>
            </a:r>
            <a:endParaRPr lang="en-US" altLang="zh-CN" sz="2400" dirty="0" smtClean="0">
              <a:latin typeface="+mn-lt"/>
            </a:endParaRPr>
          </a:p>
          <a:p>
            <a:pPr>
              <a:lnSpc>
                <a:spcPct val="120000"/>
              </a:lnSpc>
              <a:spcAft>
                <a:spcPts val="600"/>
              </a:spcAft>
              <a:buSzPct val="60000"/>
              <a:buFont typeface="Wingdings" panose="05000000000000000000" pitchFamily="2" charset="2"/>
              <a:buChar char="l"/>
            </a:pPr>
            <a:r>
              <a:rPr lang="en-US" altLang="zh-CN" sz="2400" dirty="0" smtClean="0">
                <a:latin typeface="+mn-lt"/>
              </a:rPr>
              <a:t>  Collectivism over Individualism</a:t>
            </a:r>
            <a:endParaRPr lang="en-US" altLang="zh-CN" sz="2400" dirty="0" smtClean="0">
              <a:latin typeface="+mn-lt"/>
            </a:endParaRPr>
          </a:p>
          <a:p>
            <a:pPr>
              <a:lnSpc>
                <a:spcPct val="120000"/>
              </a:lnSpc>
              <a:spcAft>
                <a:spcPts val="600"/>
              </a:spcAft>
              <a:buSzPct val="60000"/>
              <a:buFont typeface="Wingdings" panose="05000000000000000000" pitchFamily="2" charset="2"/>
              <a:buChar char="l"/>
            </a:pPr>
            <a:r>
              <a:rPr lang="en-US" altLang="zh-CN" sz="2400" dirty="0" smtClean="0">
                <a:latin typeface="+mn-lt"/>
              </a:rPr>
              <a:t>  Spiritual Life over Material Life</a:t>
            </a:r>
            <a:endParaRPr lang="en-US" altLang="zh-CN" sz="2400" dirty="0" smtClean="0">
              <a:latin typeface="+mn-lt"/>
            </a:endParaRPr>
          </a:p>
          <a:p>
            <a:pPr>
              <a:lnSpc>
                <a:spcPct val="120000"/>
              </a:lnSpc>
              <a:spcAft>
                <a:spcPts val="600"/>
              </a:spcAft>
              <a:buClr>
                <a:schemeClr val="accent6">
                  <a:lumMod val="50000"/>
                </a:schemeClr>
              </a:buClr>
            </a:pPr>
            <a:r>
              <a:rPr lang="en-US" altLang="zh-CN" sz="2400" dirty="0" smtClean="0">
                <a:solidFill>
                  <a:schemeClr val="accent6">
                    <a:lumMod val="75000"/>
                  </a:schemeClr>
                </a:solidFill>
                <a:latin typeface="+mn-lt"/>
              </a:rPr>
              <a:t>Negative:</a:t>
            </a:r>
            <a:endParaRPr lang="en-US" altLang="zh-CN" sz="2400" dirty="0" smtClean="0">
              <a:solidFill>
                <a:schemeClr val="accent6">
                  <a:lumMod val="75000"/>
                </a:schemeClr>
              </a:solidFill>
              <a:latin typeface="+mn-lt"/>
            </a:endParaRPr>
          </a:p>
          <a:p>
            <a:pPr>
              <a:lnSpc>
                <a:spcPct val="120000"/>
              </a:lnSpc>
              <a:spcAft>
                <a:spcPts val="600"/>
              </a:spcAft>
              <a:buSzPct val="60000"/>
              <a:buFont typeface="Wingdings" panose="05000000000000000000" pitchFamily="2" charset="2"/>
              <a:buChar char="l"/>
            </a:pPr>
            <a:r>
              <a:rPr lang="en-US" altLang="zh-CN" sz="2400" dirty="0" smtClean="0">
                <a:latin typeface="+mn-lt"/>
              </a:rPr>
              <a:t>  three </a:t>
            </a:r>
            <a:r>
              <a:rPr lang="en-US" altLang="zh-CN" sz="2400" dirty="0" err="1" smtClean="0">
                <a:latin typeface="+mn-lt"/>
              </a:rPr>
              <a:t>obediences</a:t>
            </a:r>
            <a:r>
              <a:rPr lang="en-US" altLang="zh-CN" sz="2400" dirty="0" smtClean="0">
                <a:latin typeface="+mn-lt"/>
              </a:rPr>
              <a:t> and four virtues </a:t>
            </a:r>
            <a:endParaRPr lang="en-US" altLang="zh-CN" sz="2400" dirty="0" smtClean="0">
              <a:latin typeface="+mn-lt"/>
            </a:endParaRPr>
          </a:p>
          <a:p>
            <a:pPr>
              <a:lnSpc>
                <a:spcPct val="120000"/>
              </a:lnSpc>
              <a:spcAft>
                <a:spcPts val="600"/>
              </a:spcAft>
              <a:buSzPct val="60000"/>
              <a:buFont typeface="Wingdings" panose="05000000000000000000" pitchFamily="2" charset="2"/>
              <a:buChar char="l"/>
            </a:pPr>
            <a:r>
              <a:rPr lang="en-US" altLang="zh-CN" sz="2400" dirty="0" smtClean="0">
                <a:latin typeface="+mn-lt"/>
              </a:rPr>
              <a:t>   the three cardinal guides and five constant virtues</a:t>
            </a:r>
            <a:r>
              <a:rPr lang="en-US" altLang="zh-CN" b="1" dirty="0" smtClean="0"/>
              <a:t>	</a:t>
            </a:r>
            <a:endParaRPr lang="en-US" altLang="zh-C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slide(fromBottom)">
                                      <p:cBhvr>
                                        <p:cTn id="10" dur="500"/>
                                        <p:tgtEl>
                                          <p:spTgt spid="13">
                                            <p:txEl>
                                              <p:pRg st="1" end="1"/>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slide(fromBottom)">
                                      <p:cBhvr>
                                        <p:cTn id="13" dur="500"/>
                                        <p:tgtEl>
                                          <p:spTgt spid="13">
                                            <p:txEl>
                                              <p:pRg st="2" end="2"/>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slide(fromBottom)">
                                      <p:cBhvr>
                                        <p:cTn id="16" dur="500"/>
                                        <p:tgtEl>
                                          <p:spTgt spid="1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slide(fromBottom)">
                                      <p:cBhvr>
                                        <p:cTn id="21" dur="500"/>
                                        <p:tgtEl>
                                          <p:spTgt spid="13">
                                            <p:txEl>
                                              <p:pRg st="4" end="4"/>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13">
                                            <p:txEl>
                                              <p:pRg st="5" end="5"/>
                                            </p:txEl>
                                          </p:spTgt>
                                        </p:tgtEl>
                                        <p:attrNameLst>
                                          <p:attrName>style.visibility</p:attrName>
                                        </p:attrNameLst>
                                      </p:cBhvr>
                                      <p:to>
                                        <p:strVal val="visible"/>
                                      </p:to>
                                    </p:set>
                                    <p:animEffect transition="in" filter="slide(fromBottom)">
                                      <p:cBhvr>
                                        <p:cTn id="24" dur="500"/>
                                        <p:tgtEl>
                                          <p:spTgt spid="13">
                                            <p:txEl>
                                              <p:pRg st="5" end="5"/>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animEffect transition="in" filter="slide(fromBottom)">
                                      <p:cBhvr>
                                        <p:cTn id="27"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p:cNvSpPr>
            <a:spLocks noGrp="1"/>
          </p:cNvSpPr>
          <p:nvPr>
            <p:ph type="sldNum" sz="quarter" idx="12"/>
          </p:nvPr>
        </p:nvSpPr>
        <p:spPr bwMode="auto">
          <a:noFill/>
          <a:ln>
            <a:miter lim="800000"/>
          </a:ln>
        </p:spPr>
        <p:txBody>
          <a:bodyPr/>
          <a:lstStyle/>
          <a:p>
            <a:fld id="{0FBDE276-5C90-4BDE-BFE1-D93EF1A03E18}" type="slidenum">
              <a:rPr lang="zh-CN" altLang="en-US"/>
            </a:fld>
            <a:endParaRPr lang="zh-CN" altLang="en-US"/>
          </a:p>
        </p:txBody>
      </p:sp>
      <p:sp>
        <p:nvSpPr>
          <p:cNvPr id="40" name="Rectangle 4"/>
          <p:cNvSpPr txBox="1">
            <a:spLocks noRot="1" noChangeArrowheads="1"/>
          </p:cNvSpPr>
          <p:nvPr/>
        </p:nvSpPr>
        <p:spPr>
          <a:xfrm>
            <a:off x="1428728" y="1406506"/>
            <a:ext cx="6286545" cy="66517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smtClean="0">
                <a:solidFill>
                  <a:schemeClr val="accent6">
                    <a:lumMod val="50000"/>
                  </a:schemeClr>
                </a:solidFill>
              </a:rPr>
              <a:t>Seeking Harmony and Maintaining Equilibrium</a:t>
            </a:r>
            <a:endParaRPr lang="en-US" altLang="zh-CN" sz="2400" b="1" dirty="0">
              <a:solidFill>
                <a:schemeClr val="accent6">
                  <a:lumMod val="50000"/>
                </a:schemeClr>
              </a:solidFill>
            </a:endParaRPr>
          </a:p>
        </p:txBody>
      </p:sp>
      <p:sp>
        <p:nvSpPr>
          <p:cNvPr id="43" name="Rectangle 6"/>
          <p:cNvSpPr txBox="1">
            <a:spLocks noChangeArrowheads="1"/>
          </p:cNvSpPr>
          <p:nvPr/>
        </p:nvSpPr>
        <p:spPr>
          <a:xfrm>
            <a:off x="1214414" y="2332065"/>
            <a:ext cx="6929486" cy="195419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400" dirty="0" smtClean="0"/>
              <a:t>seeks peace, compromise, concord ( </a:t>
            </a:r>
            <a:r>
              <a:rPr lang="zh-CN" altLang="en-US" sz="2400" dirty="0" smtClean="0"/>
              <a:t>一致</a:t>
            </a:r>
            <a:r>
              <a:rPr lang="en-US" altLang="zh-CN" sz="2400" dirty="0" smtClean="0"/>
              <a:t>),unison ( </a:t>
            </a:r>
            <a:r>
              <a:rPr lang="zh-CN" altLang="en-US" sz="2400" dirty="0" smtClean="0"/>
              <a:t>调和</a:t>
            </a:r>
            <a:r>
              <a:rPr lang="en-US" altLang="zh-CN" sz="2400" dirty="0" smtClean="0"/>
              <a:t>)</a:t>
            </a:r>
            <a:endParaRPr lang="en-US" altLang="zh-CN" sz="2400" dirty="0" smtClean="0"/>
          </a:p>
          <a:p>
            <a:r>
              <a:rPr lang="en-US" altLang="zh-CN" sz="2400" dirty="0" smtClean="0"/>
              <a:t>Maintaining equilibrium is the ultimate purpose of harmony</a:t>
            </a:r>
            <a:endParaRPr lang="en-US" altLang="zh-CN" sz="2400" dirty="0" smtClean="0"/>
          </a:p>
          <a:p>
            <a:pPr>
              <a:spcAft>
                <a:spcPts val="1200"/>
              </a:spcAft>
            </a:pPr>
            <a:endParaRPr lang="en-US" altLang="zh-CN" sz="2400" dirty="0"/>
          </a:p>
        </p:txBody>
      </p:sp>
      <p:grpSp>
        <p:nvGrpSpPr>
          <p:cNvPr id="13" name="组合 12"/>
          <p:cNvGrpSpPr/>
          <p:nvPr/>
        </p:nvGrpSpPr>
        <p:grpSpPr>
          <a:xfrm>
            <a:off x="-1000164" y="55069"/>
            <a:ext cx="10429948" cy="945043"/>
            <a:chOff x="-1000164" y="55069"/>
            <a:chExt cx="10429948" cy="945043"/>
          </a:xfrm>
        </p:grpSpPr>
        <p:grpSp>
          <p:nvGrpSpPr>
            <p:cNvPr id="14" name="组合 13"/>
            <p:cNvGrpSpPr/>
            <p:nvPr/>
          </p:nvGrpSpPr>
          <p:grpSpPr bwMode="auto">
            <a:xfrm>
              <a:off x="32"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5" name="TextBox 8"/>
            <p:cNvSpPr txBox="1">
              <a:spLocks noChangeArrowheads="1"/>
            </p:cNvSpPr>
            <p:nvPr/>
          </p:nvSpPr>
          <p:spPr bwMode="auto">
            <a:xfrm>
              <a:off x="-1000164" y="55069"/>
              <a:ext cx="1042994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Characteristics of Chinese Ethics and Morality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 calcmode="lin" valueType="num">
                                      <p:cBhvr additive="base">
                                        <p:cTn id="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3">
                                            <p:txEl>
                                              <p:pRg st="1" end="1"/>
                                            </p:txEl>
                                          </p:spTgt>
                                        </p:tgtEl>
                                        <p:attrNameLst>
                                          <p:attrName>style.visibility</p:attrName>
                                        </p:attrNameLst>
                                      </p:cBhvr>
                                      <p:to>
                                        <p:strVal val="visible"/>
                                      </p:to>
                                    </p:set>
                                    <p:anim calcmode="lin" valueType="num">
                                      <p:cBhvr additive="base">
                                        <p:cTn id="13" dur="1000" fill="hold"/>
                                        <p:tgtEl>
                                          <p:spTgt spid="4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4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1"/>
          <p:cNvSpPr>
            <a:spLocks noGrp="1"/>
          </p:cNvSpPr>
          <p:nvPr>
            <p:ph type="sldNum" sz="quarter" idx="12"/>
          </p:nvPr>
        </p:nvSpPr>
        <p:spPr bwMode="auto">
          <a:noFill/>
          <a:ln>
            <a:miter lim="800000"/>
          </a:ln>
        </p:spPr>
        <p:txBody>
          <a:bodyPr/>
          <a:lstStyle/>
          <a:p>
            <a:fld id="{24E2F18D-2851-4862-AFF9-E217AA645884}" type="slidenum">
              <a:rPr lang="zh-CN" altLang="en-US"/>
            </a:fld>
            <a:endParaRPr lang="zh-CN" altLang="en-US"/>
          </a:p>
        </p:txBody>
      </p:sp>
      <p:sp>
        <p:nvSpPr>
          <p:cNvPr id="20" name="Rectangle 2"/>
          <p:cNvSpPr txBox="1">
            <a:spLocks noRot="1" noChangeArrowheads="1"/>
          </p:cNvSpPr>
          <p:nvPr/>
        </p:nvSpPr>
        <p:spPr>
          <a:xfrm>
            <a:off x="2285984" y="1214426"/>
            <a:ext cx="4643470" cy="5931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smtClean="0">
                <a:solidFill>
                  <a:schemeClr val="accent6">
                    <a:lumMod val="50000"/>
                  </a:schemeClr>
                </a:solidFill>
              </a:rPr>
              <a:t>Collectivism over Individualism</a:t>
            </a:r>
            <a:endParaRPr lang="en-US" altLang="zh-CN" sz="2400" b="1" dirty="0">
              <a:solidFill>
                <a:schemeClr val="accent6">
                  <a:lumMod val="50000"/>
                </a:schemeClr>
              </a:solidFill>
            </a:endParaRPr>
          </a:p>
        </p:txBody>
      </p:sp>
      <p:grpSp>
        <p:nvGrpSpPr>
          <p:cNvPr id="12" name="组合 11"/>
          <p:cNvGrpSpPr/>
          <p:nvPr/>
        </p:nvGrpSpPr>
        <p:grpSpPr>
          <a:xfrm>
            <a:off x="-1000164" y="55069"/>
            <a:ext cx="10429948" cy="945043"/>
            <a:chOff x="-1000164" y="55069"/>
            <a:chExt cx="10429948" cy="945043"/>
          </a:xfrm>
        </p:grpSpPr>
        <p:grpSp>
          <p:nvGrpSpPr>
            <p:cNvPr id="17" name="组合 16"/>
            <p:cNvGrpSpPr/>
            <p:nvPr/>
          </p:nvGrpSpPr>
          <p:grpSpPr bwMode="auto">
            <a:xfrm>
              <a:off x="32" y="579233"/>
              <a:ext cx="9144000" cy="420086"/>
              <a:chOff x="0" y="133158"/>
              <a:chExt cx="9144000" cy="420086"/>
            </a:xfrm>
          </p:grpSpPr>
          <p:cxnSp>
            <p:nvCxnSpPr>
              <p:cNvPr id="23" name="直接连接符 22"/>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4"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25" name="直接连接符 24"/>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8" name="TextBox 8"/>
            <p:cNvSpPr txBox="1">
              <a:spLocks noChangeArrowheads="1"/>
            </p:cNvSpPr>
            <p:nvPr/>
          </p:nvSpPr>
          <p:spPr bwMode="auto">
            <a:xfrm>
              <a:off x="-1000164" y="55069"/>
              <a:ext cx="1042994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Characteristics of Chinese Ethics and Morality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26" name="矩形 25"/>
          <p:cNvSpPr/>
          <p:nvPr/>
        </p:nvSpPr>
        <p:spPr>
          <a:xfrm>
            <a:off x="1000100" y="1928806"/>
            <a:ext cx="7500990" cy="2721964"/>
          </a:xfrm>
          <a:prstGeom prst="rect">
            <a:avLst/>
          </a:prstGeom>
        </p:spPr>
        <p:txBody>
          <a:bodyPr wrap="square">
            <a:spAutoFit/>
          </a:bodyPr>
          <a:lstStyle/>
          <a:p>
            <a:pPr>
              <a:lnSpc>
                <a:spcPct val="120000"/>
              </a:lnSpc>
              <a:buSzPct val="60000"/>
              <a:buFont typeface="Wingdings" panose="05000000000000000000" pitchFamily="2" charset="2"/>
              <a:buChar char="l"/>
            </a:pPr>
            <a:r>
              <a:rPr lang="en-US" altLang="zh-CN" sz="2400" dirty="0" smtClean="0"/>
              <a:t> Traditional Chinese values attach great importance to </a:t>
            </a:r>
            <a:endParaRPr lang="en-US" altLang="zh-CN" sz="2400" dirty="0" smtClean="0"/>
          </a:p>
          <a:p>
            <a:pPr>
              <a:lnSpc>
                <a:spcPct val="120000"/>
              </a:lnSpc>
              <a:buSzPct val="60000"/>
            </a:pPr>
            <a:r>
              <a:rPr lang="en-US" altLang="zh-CN" sz="2400" dirty="0" smtClean="0"/>
              <a:t>   collective interest. </a:t>
            </a:r>
            <a:endParaRPr lang="en-US" altLang="zh-CN" sz="2400" dirty="0" smtClean="0"/>
          </a:p>
          <a:p>
            <a:pPr>
              <a:lnSpc>
                <a:spcPct val="120000"/>
              </a:lnSpc>
              <a:buSzPct val="60000"/>
              <a:buFont typeface="Wingdings" panose="05000000000000000000" pitchFamily="2" charset="2"/>
              <a:buChar char="l"/>
            </a:pPr>
            <a:r>
              <a:rPr lang="en-US" altLang="zh-CN" sz="2400" dirty="0" smtClean="0"/>
              <a:t> The interest of the society, the country and the family </a:t>
            </a:r>
            <a:endParaRPr lang="en-US" altLang="zh-CN" sz="2400" dirty="0" smtClean="0"/>
          </a:p>
          <a:p>
            <a:pPr>
              <a:lnSpc>
                <a:spcPct val="120000"/>
              </a:lnSpc>
              <a:buSzPct val="60000"/>
            </a:pPr>
            <a:r>
              <a:rPr lang="en-US" altLang="zh-CN" sz="2400" dirty="0" smtClean="0"/>
              <a:t>   has always been given top priority.</a:t>
            </a:r>
            <a:endParaRPr lang="en-US" altLang="zh-CN" sz="2400" dirty="0" smtClean="0"/>
          </a:p>
          <a:p>
            <a:pPr>
              <a:lnSpc>
                <a:spcPct val="120000"/>
              </a:lnSpc>
              <a:buSzPct val="60000"/>
              <a:buFont typeface="Wingdings" panose="05000000000000000000" pitchFamily="2" charset="2"/>
              <a:buChar char="l"/>
            </a:pPr>
            <a:r>
              <a:rPr lang="en-US" altLang="zh-CN" sz="2400" dirty="0" smtClean="0"/>
              <a:t> An individual’s values can be realized only within society </a:t>
            </a:r>
            <a:endParaRPr lang="en-US" altLang="zh-CN" sz="2400" dirty="0" smtClean="0"/>
          </a:p>
          <a:p>
            <a:pPr>
              <a:lnSpc>
                <a:spcPct val="120000"/>
              </a:lnSpc>
              <a:buSzPct val="60000"/>
            </a:pPr>
            <a:r>
              <a:rPr lang="en-US" altLang="zh-CN" sz="2400" dirty="0" smtClean="0"/>
              <a:t>   as a whole, as that is the groundwork of one’s existence. </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blinds(horizontal)">
                                      <p:cBhvr>
                                        <p:cTn id="7" dur="500"/>
                                        <p:tgtEl>
                                          <p:spTgt spid="2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
                                            <p:txEl>
                                              <p:pRg st="1" end="1"/>
                                            </p:txEl>
                                          </p:spTgt>
                                        </p:tgtEl>
                                        <p:attrNameLst>
                                          <p:attrName>style.visibility</p:attrName>
                                        </p:attrNameLst>
                                      </p:cBhvr>
                                      <p:to>
                                        <p:strVal val="visible"/>
                                      </p:to>
                                    </p:set>
                                    <p:animEffect transition="in" filter="blinds(horizontal)">
                                      <p:cBhvr>
                                        <p:cTn id="10" dur="500"/>
                                        <p:tgtEl>
                                          <p:spTgt spid="2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animEffect transition="in" filter="blinds(horizontal)">
                                      <p:cBhvr>
                                        <p:cTn id="15" dur="500"/>
                                        <p:tgtEl>
                                          <p:spTgt spid="26">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6">
                                            <p:txEl>
                                              <p:pRg st="3" end="3"/>
                                            </p:txEl>
                                          </p:spTgt>
                                        </p:tgtEl>
                                        <p:attrNameLst>
                                          <p:attrName>style.visibility</p:attrName>
                                        </p:attrNameLst>
                                      </p:cBhvr>
                                      <p:to>
                                        <p:strVal val="visible"/>
                                      </p:to>
                                    </p:set>
                                    <p:animEffect transition="in" filter="blinds(horizontal)">
                                      <p:cBhvr>
                                        <p:cTn id="18" dur="500"/>
                                        <p:tgtEl>
                                          <p:spTgt spid="2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animEffect transition="in" filter="blinds(horizontal)">
                                      <p:cBhvr>
                                        <p:cTn id="23" dur="500"/>
                                        <p:tgtEl>
                                          <p:spTgt spid="26">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6">
                                            <p:txEl>
                                              <p:pRg st="5" end="5"/>
                                            </p:txEl>
                                          </p:spTgt>
                                        </p:tgtEl>
                                        <p:attrNameLst>
                                          <p:attrName>style.visibility</p:attrName>
                                        </p:attrNameLst>
                                      </p:cBhvr>
                                      <p:to>
                                        <p:strVal val="visible"/>
                                      </p:to>
                                    </p:set>
                                    <p:animEffect transition="in" filter="blinds(horizontal)">
                                      <p:cBhvr>
                                        <p:cTn id="26"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1"/>
          <p:cNvSpPr>
            <a:spLocks noGrp="1"/>
          </p:cNvSpPr>
          <p:nvPr>
            <p:ph type="sldNum" sz="quarter" idx="12"/>
          </p:nvPr>
        </p:nvSpPr>
        <p:spPr bwMode="auto">
          <a:noFill/>
          <a:ln>
            <a:miter lim="800000"/>
          </a:ln>
        </p:spPr>
        <p:txBody>
          <a:bodyPr/>
          <a:lstStyle/>
          <a:p>
            <a:fld id="{55DD04C8-9FEE-41CC-9BCA-337D738EFE27}" type="slidenum">
              <a:rPr lang="zh-CN" altLang="en-US"/>
            </a:fld>
            <a:endParaRPr lang="zh-CN" altLang="en-US"/>
          </a:p>
        </p:txBody>
      </p:sp>
      <p:sp>
        <p:nvSpPr>
          <p:cNvPr id="19" name="Rectangle 2"/>
          <p:cNvSpPr txBox="1">
            <a:spLocks noRot="1" noChangeArrowheads="1"/>
          </p:cNvSpPr>
          <p:nvPr/>
        </p:nvSpPr>
        <p:spPr>
          <a:xfrm>
            <a:off x="2357422" y="1121324"/>
            <a:ext cx="4643470" cy="5931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smtClean="0">
                <a:solidFill>
                  <a:schemeClr val="accent6">
                    <a:lumMod val="50000"/>
                  </a:schemeClr>
                </a:solidFill>
              </a:rPr>
              <a:t>Spiritual Life over Material Life</a:t>
            </a:r>
            <a:endParaRPr lang="en-US" altLang="zh-CN" sz="2400" b="1" dirty="0">
              <a:solidFill>
                <a:schemeClr val="accent6">
                  <a:lumMod val="50000"/>
                </a:schemeClr>
              </a:solidFill>
            </a:endParaRPr>
          </a:p>
        </p:txBody>
      </p:sp>
      <p:grpSp>
        <p:nvGrpSpPr>
          <p:cNvPr id="25" name="组合 24"/>
          <p:cNvGrpSpPr/>
          <p:nvPr/>
        </p:nvGrpSpPr>
        <p:grpSpPr>
          <a:xfrm>
            <a:off x="-1000164" y="55069"/>
            <a:ext cx="10429948" cy="945043"/>
            <a:chOff x="-1000164" y="55069"/>
            <a:chExt cx="10429948" cy="945043"/>
          </a:xfrm>
        </p:grpSpPr>
        <p:grpSp>
          <p:nvGrpSpPr>
            <p:cNvPr id="26" name="组合 25"/>
            <p:cNvGrpSpPr/>
            <p:nvPr/>
          </p:nvGrpSpPr>
          <p:grpSpPr bwMode="auto">
            <a:xfrm>
              <a:off x="32" y="579233"/>
              <a:ext cx="9144000" cy="420086"/>
              <a:chOff x="0" y="133158"/>
              <a:chExt cx="9144000" cy="420086"/>
            </a:xfrm>
          </p:grpSpPr>
          <p:cxnSp>
            <p:nvCxnSpPr>
              <p:cNvPr id="28" name="直接连接符 27"/>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9"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30" name="直接连接符 29"/>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7" name="TextBox 8"/>
            <p:cNvSpPr txBox="1">
              <a:spLocks noChangeArrowheads="1"/>
            </p:cNvSpPr>
            <p:nvPr/>
          </p:nvSpPr>
          <p:spPr bwMode="auto">
            <a:xfrm>
              <a:off x="-1000164" y="55069"/>
              <a:ext cx="1042994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Characteristics of Chinese Ethics and Morality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31" name="矩形 30"/>
          <p:cNvSpPr/>
          <p:nvPr/>
        </p:nvSpPr>
        <p:spPr>
          <a:xfrm>
            <a:off x="1500166" y="1714492"/>
            <a:ext cx="6572296" cy="3608360"/>
          </a:xfrm>
          <a:prstGeom prst="rect">
            <a:avLst/>
          </a:prstGeom>
        </p:spPr>
        <p:txBody>
          <a:bodyPr wrap="square">
            <a:spAutoFit/>
          </a:bodyPr>
          <a:lstStyle/>
          <a:p>
            <a:pPr>
              <a:lnSpc>
                <a:spcPct val="120000"/>
              </a:lnSpc>
              <a:buSzPct val="60000"/>
              <a:buFont typeface="Wingdings" panose="05000000000000000000" pitchFamily="2" charset="2"/>
              <a:buChar char="l"/>
            </a:pPr>
            <a:r>
              <a:rPr lang="en-US" altLang="zh-CN" sz="2400" dirty="0" smtClean="0"/>
              <a:t>  advocate morality in daily behavior</a:t>
            </a:r>
            <a:endParaRPr lang="en-US" altLang="zh-CN" sz="2400" dirty="0" smtClean="0"/>
          </a:p>
          <a:p>
            <a:pPr>
              <a:lnSpc>
                <a:spcPct val="120000"/>
              </a:lnSpc>
              <a:buSzPct val="60000"/>
              <a:buFont typeface="Wingdings" panose="05000000000000000000" pitchFamily="2" charset="2"/>
              <a:buChar char="l"/>
            </a:pPr>
            <a:r>
              <a:rPr lang="en-US" altLang="zh-CN" sz="2400" dirty="0" smtClean="0"/>
              <a:t>  Self-cultivation in morals is emphasized, and is </a:t>
            </a:r>
            <a:endParaRPr lang="en-US" altLang="zh-CN" sz="2400" dirty="0" smtClean="0"/>
          </a:p>
          <a:p>
            <a:pPr>
              <a:lnSpc>
                <a:spcPct val="120000"/>
              </a:lnSpc>
              <a:buSzPct val="60000"/>
            </a:pPr>
            <a:r>
              <a:rPr lang="en-US" altLang="zh-CN" sz="2400" dirty="0" smtClean="0"/>
              <a:t>    considered to be more important than one’s </a:t>
            </a:r>
            <a:endParaRPr lang="en-US" altLang="zh-CN" sz="2400" dirty="0" smtClean="0"/>
          </a:p>
          <a:p>
            <a:pPr>
              <a:lnSpc>
                <a:spcPct val="120000"/>
              </a:lnSpc>
              <a:buSzPct val="60000"/>
            </a:pPr>
            <a:r>
              <a:rPr lang="en-US" altLang="zh-CN" sz="2400" dirty="0" smtClean="0"/>
              <a:t>    material life. </a:t>
            </a:r>
            <a:endParaRPr lang="en-US" altLang="zh-CN" sz="2400" dirty="0" smtClean="0"/>
          </a:p>
          <a:p>
            <a:pPr>
              <a:lnSpc>
                <a:spcPct val="120000"/>
              </a:lnSpc>
              <a:buSzPct val="60000"/>
              <a:buFont typeface="Wingdings" panose="05000000000000000000" pitchFamily="2" charset="2"/>
              <a:buChar char="l"/>
            </a:pPr>
            <a:r>
              <a:rPr lang="en-US" altLang="zh-CN" sz="2400" dirty="0" smtClean="0"/>
              <a:t>  e.g.</a:t>
            </a:r>
            <a:endParaRPr lang="en-US" altLang="zh-CN" sz="2400" dirty="0" smtClean="0"/>
          </a:p>
          <a:p>
            <a:pPr>
              <a:lnSpc>
                <a:spcPct val="120000"/>
              </a:lnSpc>
              <a:buSzPct val="60000"/>
            </a:pPr>
            <a:r>
              <a:rPr lang="en-US" altLang="zh-CN" sz="2400" dirty="0" smtClean="0"/>
              <a:t>    showing filial obedience, being amiable ( </a:t>
            </a:r>
            <a:r>
              <a:rPr lang="zh-CN" altLang="en-US" sz="2400" dirty="0" smtClean="0"/>
              <a:t>友善的</a:t>
            </a:r>
            <a:r>
              <a:rPr lang="en-US" altLang="zh-CN" sz="2400" dirty="0" smtClean="0"/>
              <a:t>) </a:t>
            </a:r>
            <a:endParaRPr lang="en-US" altLang="zh-CN" sz="2400" dirty="0" smtClean="0"/>
          </a:p>
          <a:p>
            <a:pPr>
              <a:lnSpc>
                <a:spcPct val="120000"/>
              </a:lnSpc>
              <a:buSzPct val="60000"/>
            </a:pPr>
            <a:r>
              <a:rPr lang="en-US" altLang="zh-CN" sz="2400" dirty="0" smtClean="0"/>
              <a:t>    to others, respecting ordinary people and </a:t>
            </a:r>
            <a:endParaRPr lang="en-US" altLang="zh-CN" sz="2400" dirty="0" smtClean="0"/>
          </a:p>
          <a:p>
            <a:pPr>
              <a:lnSpc>
                <a:spcPct val="120000"/>
              </a:lnSpc>
              <a:buSzPct val="60000"/>
            </a:pPr>
            <a:r>
              <a:rPr lang="en-US" altLang="zh-CN" sz="2400" dirty="0" smtClean="0"/>
              <a:t>    appreciating moral conduct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1928794" y="1357302"/>
            <a:ext cx="2660537" cy="3557329"/>
            <a:chOff x="1167715" y="1175251"/>
            <a:chExt cx="1376140" cy="3556213"/>
          </a:xfrm>
        </p:grpSpPr>
        <p:sp>
          <p:nvSpPr>
            <p:cNvPr id="6" name="矩形 5"/>
            <p:cNvSpPr/>
            <p:nvPr/>
          </p:nvSpPr>
          <p:spPr>
            <a:xfrm>
              <a:off x="1188358" y="3938302"/>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8463" name="Picture 2" descr="G:\360data\重要数据\桌面\东京国际朝日学院\素材\168126.jpg"/>
            <p:cNvPicPr>
              <a:picLocks noChangeAspect="1" noChangeArrowheads="1"/>
            </p:cNvPicPr>
            <p:nvPr/>
          </p:nvPicPr>
          <p:blipFill>
            <a:blip r:embed="rId1">
              <a:duotone>
                <a:schemeClr val="accent5">
                  <a:shade val="45000"/>
                  <a:satMod val="135000"/>
                </a:schemeClr>
                <a:prstClr val="white"/>
              </a:duotone>
            </a:blip>
            <a:srcRect b="19263"/>
            <a:stretch>
              <a:fillRect/>
            </a:stretch>
          </p:blipFill>
          <p:spPr bwMode="auto">
            <a:xfrm>
              <a:off x="1187624" y="1175251"/>
              <a:ext cx="1273365" cy="2642377"/>
            </a:xfrm>
            <a:prstGeom prst="rect">
              <a:avLst/>
            </a:prstGeom>
            <a:noFill/>
            <a:ln w="9525">
              <a:noFill/>
              <a:miter lim="800000"/>
              <a:headEnd/>
              <a:tailEnd/>
            </a:ln>
          </p:spPr>
        </p:pic>
        <p:sp>
          <p:nvSpPr>
            <p:cNvPr id="8" name="TextBox 7"/>
            <p:cNvSpPr txBox="1"/>
            <p:nvPr/>
          </p:nvSpPr>
          <p:spPr bwMode="auto">
            <a:xfrm>
              <a:off x="1389731" y="2379438"/>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67715" y="4225651"/>
              <a:ext cx="1376140" cy="505813"/>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Chinese Philosophy</a:t>
              </a:r>
              <a:endParaRPr lang="zh-CN" altLang="en-US" sz="2400" b="1" dirty="0">
                <a:solidFill>
                  <a:srgbClr val="7F7F7F"/>
                </a:solidFill>
                <a:latin typeface="+mj-lt"/>
                <a:ea typeface="冬青黑体简体中文 W6"/>
                <a:cs typeface="冬青黑体简体中文 W6"/>
              </a:endParaRPr>
            </a:p>
          </p:txBody>
        </p:sp>
      </p:grpSp>
      <p:grpSp>
        <p:nvGrpSpPr>
          <p:cNvPr id="3" name="组合 9"/>
          <p:cNvGrpSpPr/>
          <p:nvPr/>
        </p:nvGrpSpPr>
        <p:grpSpPr bwMode="auto">
          <a:xfrm>
            <a:off x="4823266" y="1357302"/>
            <a:ext cx="2533348" cy="3571899"/>
            <a:chOff x="2586319" y="1142402"/>
            <a:chExt cx="1271894" cy="3571986"/>
          </a:xfrm>
        </p:grpSpPr>
        <p:sp>
          <p:nvSpPr>
            <p:cNvPr id="11" name="矩形 10"/>
            <p:cNvSpPr/>
            <p:nvPr/>
          </p:nvSpPr>
          <p:spPr>
            <a:xfrm>
              <a:off x="2586319" y="3938051"/>
              <a:ext cx="1271894"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2" name="Picture 4" descr="G:\360data\重要数据\桌面\未标题-1.jpg"/>
            <p:cNvPicPr>
              <a:picLocks noChangeAspect="1" noChangeArrowheads="1"/>
            </p:cNvPicPr>
            <p:nvPr/>
          </p:nvPicPr>
          <p:blipFill>
            <a:blip r:embed="rId2"/>
            <a:stretch>
              <a:fillRect/>
            </a:stretch>
          </p:blipFill>
          <p:spPr bwMode="auto">
            <a:xfrm>
              <a:off x="2603633" y="1142402"/>
              <a:ext cx="1219451" cy="26432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auto">
            <a:xfrm>
              <a:off x="2787692" y="2379437"/>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1" name="TextBox 13"/>
            <p:cNvSpPr txBox="1">
              <a:spLocks noChangeArrowheads="1"/>
            </p:cNvSpPr>
            <p:nvPr/>
          </p:nvSpPr>
          <p:spPr bwMode="auto">
            <a:xfrm>
              <a:off x="2625466" y="4225652"/>
              <a:ext cx="1161751" cy="488736"/>
            </a:xfrm>
            <a:prstGeom prst="rect">
              <a:avLst/>
            </a:prstGeom>
            <a:noFill/>
            <a:ln w="9525">
              <a:noFill/>
              <a:miter lim="800000"/>
            </a:ln>
          </p:spPr>
          <p:txBody>
            <a:bodyPr wrap="none">
              <a:spAutoFit/>
            </a:bodyPr>
            <a:lstStyle/>
            <a:p>
              <a:pPr algn="ctr" defTabSz="878205" eaLnBrk="1" hangingPunct="1">
                <a:lnSpc>
                  <a:spcPct val="120000"/>
                </a:lnSpc>
              </a:pPr>
              <a:r>
                <a:rPr lang="en-US" altLang="zh-CN" sz="2300" b="1" dirty="0" smtClean="0">
                  <a:solidFill>
                    <a:srgbClr val="A71F13"/>
                  </a:solidFill>
                  <a:latin typeface="+mj-lt"/>
                  <a:ea typeface="冬青黑体简体中文 W6"/>
                  <a:cs typeface="冬青黑体简体中文 W6"/>
                </a:rPr>
                <a:t>Chinese Religions</a:t>
              </a:r>
              <a:endParaRPr lang="zh-CN" altLang="en-US" sz="2300" b="1" dirty="0">
                <a:solidFill>
                  <a:srgbClr val="A71F13"/>
                </a:solidFill>
                <a:latin typeface="+mj-lt"/>
                <a:ea typeface="冬青黑体简体中文 W6"/>
                <a:cs typeface="冬青黑体简体中文 W6"/>
              </a:endParaRPr>
            </a:p>
          </p:txBody>
        </p:sp>
      </p:grpSp>
      <p:grpSp>
        <p:nvGrpSpPr>
          <p:cNvPr id="4"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par>
                                <p:cTn id="9" presetID="1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Top)">
                                      <p:cBhvr>
                                        <p:cTn id="11" dur="500"/>
                                        <p:tgtEl>
                                          <p:spTgt spid="3"/>
                                        </p:tgtEl>
                                      </p:cBhvr>
                                    </p:animEffect>
                                  </p:childTnLst>
                                </p:cTn>
                              </p:par>
                            </p:childTnLst>
                          </p:cTn>
                        </p:par>
                        <p:par>
                          <p:cTn id="12" fill="hold">
                            <p:stCondLst>
                              <p:cond delay="500"/>
                            </p:stCondLst>
                            <p:childTnLst>
                              <p:par>
                                <p:cTn id="13" presetID="26" presetClass="emph" presetSubtype="0" fill="hold" nodeType="afterEffect">
                                  <p:stCondLst>
                                    <p:cond delay="0"/>
                                  </p:stCondLst>
                                  <p:childTnLst>
                                    <p:animEffect transition="out" filter="fade">
                                      <p:cBhvr>
                                        <p:cTn id="14" dur="500" tmFilter="0, 0; .2, .5; .8, .5; 1, 0"/>
                                        <p:tgtEl>
                                          <p:spTgt spid="3"/>
                                        </p:tgtEl>
                                      </p:cBhvr>
                                    </p:animEffect>
                                    <p:animScale>
                                      <p:cBhvr>
                                        <p:cTn id="15"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1"/>
          <p:cNvSpPr>
            <a:spLocks noGrp="1"/>
          </p:cNvSpPr>
          <p:nvPr>
            <p:ph type="sldNum" sz="quarter" idx="12"/>
          </p:nvPr>
        </p:nvSpPr>
        <p:spPr bwMode="auto">
          <a:noFill/>
          <a:ln>
            <a:miter lim="800000"/>
          </a:ln>
        </p:spPr>
        <p:txBody>
          <a:bodyPr/>
          <a:lstStyle/>
          <a:p>
            <a:fld id="{2693C4ED-76CD-48CC-9B0F-1CE12CEB2742}" type="slidenum">
              <a:rPr lang="zh-CN" altLang="en-US"/>
            </a:fld>
            <a:endParaRPr lang="zh-CN" altLang="en-US"/>
          </a:p>
        </p:txBody>
      </p:sp>
      <p:grpSp>
        <p:nvGrpSpPr>
          <p:cNvPr id="21" name="组合 2"/>
          <p:cNvGrpSpPr/>
          <p:nvPr/>
        </p:nvGrpSpPr>
        <p:grpSpPr bwMode="auto">
          <a:xfrm>
            <a:off x="32" y="507986"/>
            <a:ext cx="9144000" cy="420688"/>
            <a:chOff x="0" y="133158"/>
            <a:chExt cx="9144000" cy="420086"/>
          </a:xfrm>
        </p:grpSpPr>
        <p:cxnSp>
          <p:nvCxnSpPr>
            <p:cNvPr id="22" name="直接连接符 21"/>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3"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24" name="直接连接符 23"/>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5" name="TextBox 8"/>
          <p:cNvSpPr txBox="1">
            <a:spLocks noChangeArrowheads="1"/>
          </p:cNvSpPr>
          <p:nvPr/>
        </p:nvSpPr>
        <p:spPr bwMode="auto">
          <a:xfrm>
            <a:off x="-71470" y="55069"/>
            <a:ext cx="3571900"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Religions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6" name="Rectangle 2"/>
          <p:cNvSpPr txBox="1">
            <a:spLocks noRot="1" noChangeArrowheads="1"/>
          </p:cNvSpPr>
          <p:nvPr/>
        </p:nvSpPr>
        <p:spPr>
          <a:xfrm>
            <a:off x="428596" y="1071550"/>
            <a:ext cx="8229600" cy="657758"/>
          </a:xfrm>
          <a:prstGeom prst="rect">
            <a:avLst/>
          </a:prstGeom>
        </p:spPr>
        <p:txBody>
          <a:bodyPr/>
          <a:lstStyle/>
          <a:p>
            <a:pPr marL="0" marR="0" lvl="0" indent="0" algn="ctr" defTabSz="97155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chemeClr val="accent6">
                    <a:lumMod val="50000"/>
                  </a:schemeClr>
                </a:solidFill>
                <a:effectLst/>
                <a:uLnTx/>
                <a:uFillTx/>
                <a:latin typeface="+mj-lt"/>
                <a:ea typeface="+mj-ea"/>
                <a:cs typeface="+mj-cs"/>
              </a:rPr>
              <a:t>overview</a:t>
            </a:r>
            <a:endParaRPr kumimoji="0" lang="en-US" altLang="zh-CN" sz="2400" b="1" i="0" u="none" strike="noStrike" kern="1200" cap="none" spc="0" normalizeH="0" baseline="0" noProof="0" dirty="0">
              <a:ln>
                <a:noFill/>
              </a:ln>
              <a:solidFill>
                <a:schemeClr val="accent6">
                  <a:lumMod val="50000"/>
                </a:schemeClr>
              </a:solidFill>
              <a:effectLst/>
              <a:uLnTx/>
              <a:uFillTx/>
              <a:latin typeface="+mj-lt"/>
              <a:ea typeface="+mj-ea"/>
              <a:cs typeface="+mj-cs"/>
            </a:endParaRPr>
          </a:p>
        </p:txBody>
      </p:sp>
      <p:sp>
        <p:nvSpPr>
          <p:cNvPr id="27" name="Rectangle 3"/>
          <p:cNvSpPr txBox="1">
            <a:spLocks noChangeArrowheads="1"/>
          </p:cNvSpPr>
          <p:nvPr/>
        </p:nvSpPr>
        <p:spPr>
          <a:xfrm>
            <a:off x="1357290" y="1714492"/>
            <a:ext cx="6929486" cy="3186125"/>
          </a:xfrm>
          <a:prstGeom prst="rect">
            <a:avLst/>
          </a:prstGeom>
        </p:spPr>
        <p:txBody>
          <a:bodyPr/>
          <a:lstStyle/>
          <a:p>
            <a:pPr marL="363855" indent="-363855" defTabSz="971550">
              <a:lnSpc>
                <a:spcPct val="120000"/>
              </a:lnSpc>
              <a:spcBef>
                <a:spcPct val="20000"/>
              </a:spcBef>
              <a:buSzPct val="62000"/>
              <a:buFont typeface="Wingdings" panose="05000000000000000000" pitchFamily="2" charset="2"/>
              <a:buChar char="l"/>
              <a:defRPr/>
            </a:pPr>
            <a:r>
              <a:rPr lang="en-US" altLang="zh-CN" sz="2400" dirty="0" smtClean="0">
                <a:latin typeface="+mn-lt"/>
                <a:ea typeface="+mn-ea"/>
              </a:rPr>
              <a:t>China is a multi-religion country. </a:t>
            </a:r>
            <a:endParaRPr lang="en-US" altLang="zh-CN" sz="2400" dirty="0" smtClean="0">
              <a:latin typeface="+mn-lt"/>
              <a:ea typeface="+mn-ea"/>
            </a:endParaRPr>
          </a:p>
          <a:p>
            <a:pPr marL="363855" indent="-363855" defTabSz="971550">
              <a:lnSpc>
                <a:spcPct val="120000"/>
              </a:lnSpc>
              <a:spcBef>
                <a:spcPct val="20000"/>
              </a:spcBef>
              <a:buSzPct val="62000"/>
              <a:buFont typeface="Wingdings" panose="05000000000000000000" pitchFamily="2" charset="2"/>
              <a:buChar char="l"/>
              <a:defRPr/>
            </a:pPr>
            <a:r>
              <a:rPr lang="en-US" altLang="zh-CN" sz="2400" dirty="0" smtClean="0">
                <a:solidFill>
                  <a:srgbClr val="FF0000"/>
                </a:solidFill>
                <a:latin typeface="+mn-lt"/>
                <a:ea typeface="+mn-ea"/>
              </a:rPr>
              <a:t>indigenous</a:t>
            </a:r>
            <a:r>
              <a:rPr lang="en-US" altLang="zh-CN" sz="2400" dirty="0" smtClean="0">
                <a:solidFill>
                  <a:schemeClr val="accent6">
                    <a:lumMod val="75000"/>
                  </a:schemeClr>
                </a:solidFill>
                <a:latin typeface="+mn-lt"/>
                <a:ea typeface="+mn-ea"/>
              </a:rPr>
              <a:t> </a:t>
            </a:r>
            <a:r>
              <a:rPr lang="en-US" altLang="zh-CN" sz="2400" dirty="0" smtClean="0">
                <a:solidFill>
                  <a:schemeClr val="accent6">
                    <a:lumMod val="75000"/>
                  </a:schemeClr>
                </a:solidFill>
              </a:rPr>
              <a:t>religion:</a:t>
            </a:r>
            <a:r>
              <a:rPr lang="en-US" altLang="zh-CN" sz="2400" dirty="0" smtClean="0">
                <a:solidFill>
                  <a:schemeClr val="accent6">
                    <a:lumMod val="75000"/>
                  </a:schemeClr>
                </a:solidFill>
                <a:latin typeface="+mn-lt"/>
                <a:ea typeface="+mn-ea"/>
              </a:rPr>
              <a:t> </a:t>
            </a:r>
            <a:r>
              <a:rPr lang="en-US" altLang="zh-CN" sz="2400" dirty="0" smtClean="0">
                <a:latin typeface="+mn-lt"/>
                <a:ea typeface="+mn-ea"/>
              </a:rPr>
              <a:t>Taoism</a:t>
            </a:r>
            <a:endParaRPr lang="en-US" altLang="zh-CN" sz="2400" dirty="0" smtClean="0">
              <a:latin typeface="+mn-lt"/>
              <a:ea typeface="+mn-ea"/>
            </a:endParaRPr>
          </a:p>
          <a:p>
            <a:pPr marL="363855" indent="-363855" defTabSz="971550">
              <a:lnSpc>
                <a:spcPct val="120000"/>
              </a:lnSpc>
              <a:spcBef>
                <a:spcPct val="20000"/>
              </a:spcBef>
              <a:buSzPct val="62000"/>
              <a:buFont typeface="Wingdings" panose="05000000000000000000" pitchFamily="2" charset="2"/>
              <a:buChar char="l"/>
              <a:defRPr/>
            </a:pPr>
            <a:r>
              <a:rPr lang="en-US" altLang="zh-CN" sz="2400" dirty="0" smtClean="0">
                <a:solidFill>
                  <a:schemeClr val="accent6">
                    <a:lumMod val="75000"/>
                  </a:schemeClr>
                </a:solidFill>
                <a:latin typeface="+mn-lt"/>
                <a:ea typeface="+mn-ea"/>
              </a:rPr>
              <a:t>religions of foreign origin: </a:t>
            </a:r>
            <a:r>
              <a:rPr lang="en-US" altLang="zh-CN" sz="2400" dirty="0" smtClean="0">
                <a:latin typeface="+mn-lt"/>
                <a:ea typeface="+mn-ea"/>
              </a:rPr>
              <a:t>Buddhism, Islam,  Catholicism and Christianity </a:t>
            </a:r>
            <a:endParaRPr lang="en-US" altLang="zh-CN" sz="2400" dirty="0" smtClean="0">
              <a:latin typeface="+mn-lt"/>
              <a:ea typeface="+mn-ea"/>
            </a:endParaRPr>
          </a:p>
          <a:p>
            <a:pPr marL="363855" indent="-363855" defTabSz="971550">
              <a:lnSpc>
                <a:spcPct val="120000"/>
              </a:lnSpc>
              <a:spcBef>
                <a:spcPct val="20000"/>
              </a:spcBef>
              <a:buSzPct val="62000"/>
              <a:buFont typeface="Wingdings" panose="05000000000000000000" pitchFamily="2" charset="2"/>
              <a:buChar char="l"/>
              <a:defRPr/>
            </a:pPr>
            <a:r>
              <a:rPr lang="en-US" altLang="zh-CN" sz="2400" dirty="0" smtClean="0">
                <a:latin typeface="+mn-lt"/>
                <a:ea typeface="+mn-ea"/>
              </a:rPr>
              <a:t>Among the four religions of foreign origin, Buddhism and Islam are comparatively more influential in China. </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10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1000" fill="hold"/>
                                        <p:tgtEl>
                                          <p:spTgt spid="27">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1000" fill="hold"/>
                                        <p:tgtEl>
                                          <p:spTgt spid="27">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1000" fill="hold"/>
                                        <p:tgtEl>
                                          <p:spTgt spid="27">
                                            <p:txEl>
                                              <p:pRg st="3" end="3"/>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1"/>
          <p:cNvSpPr>
            <a:spLocks noGrp="1"/>
          </p:cNvSpPr>
          <p:nvPr>
            <p:ph type="sldNum" sz="quarter" idx="12"/>
          </p:nvPr>
        </p:nvSpPr>
        <p:spPr bwMode="auto">
          <a:noFill/>
          <a:ln>
            <a:miter lim="800000"/>
          </a:ln>
        </p:spPr>
        <p:txBody>
          <a:bodyPr/>
          <a:lstStyle/>
          <a:p>
            <a:fld id="{F9086E37-C493-4725-81CD-19ABEF56FCFE}" type="slidenum">
              <a:rPr lang="zh-CN" altLang="en-US"/>
            </a:fld>
            <a:endParaRPr lang="zh-CN" altLang="en-US"/>
          </a:p>
        </p:txBody>
      </p:sp>
      <p:grpSp>
        <p:nvGrpSpPr>
          <p:cNvPr id="29699" name="组合 2"/>
          <p:cNvGrpSpPr/>
          <p:nvPr/>
        </p:nvGrpSpPr>
        <p:grpSpPr bwMode="auto">
          <a:xfrm>
            <a:off x="0" y="428608"/>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9751"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71470" y="-20"/>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Taoist Religion</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7" name="Rectangle 3"/>
          <p:cNvSpPr txBox="1">
            <a:spLocks noChangeArrowheads="1"/>
          </p:cNvSpPr>
          <p:nvPr/>
        </p:nvSpPr>
        <p:spPr>
          <a:xfrm>
            <a:off x="714348" y="1189037"/>
            <a:ext cx="7786742" cy="4525963"/>
          </a:xfrm>
          <a:prstGeom prst="rect">
            <a:avLst/>
          </a:prstGeom>
        </p:spPr>
        <p:txBody>
          <a:bodyPr/>
          <a:lstStyle/>
          <a:p>
            <a:pPr marL="363855" marR="0" lvl="0" indent="-363855" algn="l" defTabSz="971550" rtl="0" eaLnBrk="0" fontAlgn="base" latinLnBrk="0" hangingPunct="0">
              <a:lnSpc>
                <a:spcPct val="120000"/>
              </a:lnSpc>
              <a:spcBef>
                <a:spcPts val="0"/>
              </a:spcBef>
              <a:spcAft>
                <a:spcPts val="60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an indigenous (</a:t>
            </a:r>
            <a:r>
              <a:rPr kumimoji="0" lang="zh-CN" altLang="en-US" sz="24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土生土长的</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religion in China.</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20000"/>
              </a:lnSpc>
              <a:spcBef>
                <a:spcPts val="0"/>
              </a:spcBef>
              <a:spcAft>
                <a:spcPts val="60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Lu </a:t>
            </a: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Xun</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once said, </a:t>
            </a:r>
            <a:r>
              <a:rPr kumimoji="0" lang="en-US" altLang="zh-CN" sz="2400" i="0" u="none" strike="noStrike" kern="1200" cap="none" spc="0" normalizeH="0" baseline="0" noProof="0" dirty="0" smtClean="0">
                <a:ln>
                  <a:noFill/>
                </a:ln>
                <a:solidFill>
                  <a:schemeClr val="tx1"/>
                </a:solidFill>
                <a:effectLst/>
                <a:uLnTx/>
                <a:uFillTx/>
                <a:latin typeface="Arial" panose="020B0604020202020204"/>
                <a:ea typeface="+mn-ea"/>
                <a:cs typeface="+mn-cs"/>
              </a:rPr>
              <a:t>“</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The Chinese roots are deep in Taoism. If one tries to comprehend Chinese history and culture, he must first comprehend Taoism and the Taoist</a:t>
            </a:r>
            <a:r>
              <a:rPr kumimoji="0" lang="en-US" altLang="zh-CN" sz="2400" i="0" u="none" strike="noStrike" kern="1200" cap="none" spc="0" normalizeH="0" noProof="0" dirty="0" smtClean="0">
                <a:ln>
                  <a:noFill/>
                </a:ln>
                <a:solidFill>
                  <a:schemeClr val="tx1"/>
                </a:solidFill>
                <a:effectLst/>
                <a:uLnTx/>
                <a:uFillTx/>
                <a:latin typeface="+mn-lt"/>
                <a:ea typeface="+mn-ea"/>
                <a:cs typeface="+mn-cs"/>
              </a:rPr>
              <a:t> </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religion.</a:t>
            </a:r>
            <a:r>
              <a:rPr kumimoji="0" lang="en-US" altLang="zh-CN" sz="2400" i="0" u="none" strike="noStrike" kern="1200" cap="none" spc="0" normalizeH="0" baseline="0" noProof="0" dirty="0" smtClean="0">
                <a:ln>
                  <a:noFill/>
                </a:ln>
                <a:solidFill>
                  <a:schemeClr val="tx1"/>
                </a:solidFill>
                <a:effectLst/>
                <a:uLnTx/>
                <a:uFillTx/>
                <a:latin typeface="Arial" panose="020B0604020202020204"/>
                <a:ea typeface="+mn-ea"/>
                <a:cs typeface="+mn-cs"/>
              </a:rPr>
              <a:t>”</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lvl="0" indent="-363855" defTabSz="971550">
              <a:lnSpc>
                <a:spcPct val="120000"/>
              </a:lnSpc>
              <a:spcBef>
                <a:spcPts val="0"/>
              </a:spcBef>
              <a:spcAft>
                <a:spcPts val="600"/>
              </a:spcAft>
              <a:buFont typeface="Arial" panose="020B0604020202020204" pitchFamily="34" charset="0"/>
              <a:buChar cha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evolved out of witchcraft (</a:t>
            </a:r>
            <a:r>
              <a:rPr kumimoji="0" lang="zh-CN" altLang="en-US" sz="24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巫术</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necromancy</a:t>
            </a:r>
            <a:r>
              <a:rPr lang="en-US" altLang="zh-CN" sz="2400" dirty="0" smtClean="0"/>
              <a:t> (</a:t>
            </a:r>
            <a:r>
              <a:rPr kumimoji="0" lang="zh-CN" altLang="en-US" sz="24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方术</a:t>
            </a:r>
            <a:r>
              <a:rPr kumimoji="0" lang="zh-CN" altLang="en-US" sz="240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and self-cultivation techniques.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lvl="0" indent="-363855" defTabSz="971550">
              <a:lnSpc>
                <a:spcPct val="120000"/>
              </a:lnSpc>
              <a:spcBef>
                <a:spcPts val="0"/>
              </a:spcBef>
              <a:spcAft>
                <a:spcPts val="600"/>
              </a:spcAft>
              <a:buFont typeface="Arial" panose="020B0604020202020204" pitchFamily="34" charset="0"/>
              <a:buChar cha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highest belief: </a:t>
            </a:r>
            <a:r>
              <a:rPr kumimoji="0" lang="en-US" altLang="zh-CN" sz="2400" i="1" u="none" strike="noStrike" kern="1200" cap="none" spc="0" normalizeH="0" baseline="0" noProof="0" dirty="0" smtClean="0">
                <a:ln>
                  <a:noFill/>
                </a:ln>
                <a:solidFill>
                  <a:schemeClr val="tx1"/>
                </a:solidFill>
                <a:effectLst/>
                <a:uLnTx/>
                <a:uFillTx/>
                <a:latin typeface="+mn-lt"/>
                <a:ea typeface="+mn-ea"/>
                <a:cs typeface="+mn-cs"/>
              </a:rPr>
              <a:t>Dao</a:t>
            </a:r>
            <a:endParaRPr kumimoji="0" lang="en-US" altLang="zh-CN" sz="2400" i="0" u="none" strike="noStrike" kern="1200" cap="none" spc="0" normalizeH="0" baseline="0" noProof="0" dirty="0" smtClean="0">
              <a:ln>
                <a:noFill/>
              </a:ln>
              <a:solidFill>
                <a:schemeClr val="tx1"/>
              </a:solidFill>
              <a:effectLst/>
              <a:uLnTx/>
              <a:uFillTx/>
              <a:latin typeface="Arial" panose="020B0604020202020204"/>
              <a:ea typeface="+mn-ea"/>
              <a:cs typeface="+mn-cs"/>
            </a:endParaRPr>
          </a:p>
          <a:p>
            <a:pPr marL="363855" lvl="0" indent="-363855" defTabSz="971550">
              <a:lnSpc>
                <a:spcPct val="120000"/>
              </a:lnSpc>
              <a:spcBef>
                <a:spcPts val="0"/>
              </a:spcBef>
              <a:spcAft>
                <a:spcPts val="600"/>
              </a:spcAft>
              <a:buFont typeface="Arial" panose="020B0604020202020204" pitchFamily="34" charset="0"/>
              <a:buChar char="•"/>
            </a:pP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slide(fromBottom)">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slide(fromBottom)">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slide(fromBottom)">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slide(fromBottom)">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a:spLocks noGrp="1"/>
          </p:cNvSpPr>
          <p:nvPr>
            <p:ph type="sldNum" sz="quarter" idx="12"/>
          </p:nvPr>
        </p:nvSpPr>
        <p:spPr bwMode="auto">
          <a:noFill/>
          <a:ln>
            <a:miter lim="800000"/>
          </a:ln>
        </p:spPr>
        <p:txBody>
          <a:bodyPr/>
          <a:lstStyle/>
          <a:p>
            <a:fld id="{CCA88C1B-8EE0-4B7F-8133-AB63D96F1795}" type="slidenum">
              <a:rPr lang="zh-CN" altLang="en-US"/>
            </a:fld>
            <a:endParaRPr lang="zh-CN" altLang="en-US"/>
          </a:p>
        </p:txBody>
      </p:sp>
      <p:grpSp>
        <p:nvGrpSpPr>
          <p:cNvPr id="31747" name="组合 2"/>
          <p:cNvGrpSpPr/>
          <p:nvPr/>
        </p:nvGrpSpPr>
        <p:grpSpPr bwMode="auto">
          <a:xfrm>
            <a:off x="32" y="428608"/>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175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4" name="TextBox 8"/>
          <p:cNvSpPr txBox="1">
            <a:spLocks noChangeArrowheads="1"/>
          </p:cNvSpPr>
          <p:nvPr/>
        </p:nvSpPr>
        <p:spPr bwMode="auto">
          <a:xfrm>
            <a:off x="-71470" y="-20"/>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Taoist Religion</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矩形 14"/>
          <p:cNvSpPr/>
          <p:nvPr/>
        </p:nvSpPr>
        <p:spPr>
          <a:xfrm>
            <a:off x="4660394" y="1142988"/>
            <a:ext cx="1911870" cy="461665"/>
          </a:xfrm>
          <a:prstGeom prst="rect">
            <a:avLst/>
          </a:prstGeom>
        </p:spPr>
        <p:txBody>
          <a:bodyPr wrap="none">
            <a:spAutoFit/>
          </a:bodyPr>
          <a:lstStyle/>
          <a:p>
            <a:r>
              <a:rPr lang="en-US" altLang="zh-CN" sz="2400" b="1" dirty="0" smtClean="0">
                <a:solidFill>
                  <a:schemeClr val="accent6">
                    <a:lumMod val="50000"/>
                  </a:schemeClr>
                </a:solidFill>
              </a:rPr>
              <a:t>Development</a:t>
            </a:r>
            <a:endParaRPr lang="zh-CN" altLang="en-US" sz="2400" b="1" dirty="0">
              <a:solidFill>
                <a:schemeClr val="accent6">
                  <a:lumMod val="50000"/>
                </a:schemeClr>
              </a:solidFill>
            </a:endParaRPr>
          </a:p>
        </p:txBody>
      </p:sp>
      <p:sp>
        <p:nvSpPr>
          <p:cNvPr id="12" name="Rectangle 6"/>
          <p:cNvSpPr txBox="1">
            <a:spLocks noChangeArrowheads="1"/>
          </p:cNvSpPr>
          <p:nvPr/>
        </p:nvSpPr>
        <p:spPr>
          <a:xfrm>
            <a:off x="3248052" y="1785930"/>
            <a:ext cx="5181600" cy="2500323"/>
          </a:xfrm>
          <a:prstGeom prst="rect">
            <a:avLst/>
          </a:prstGeom>
        </p:spPr>
        <p:txBody>
          <a:bodyPr/>
          <a:lstStyle/>
          <a:p>
            <a:pPr marL="363855" lvl="0" indent="-363855" defTabSz="971550">
              <a:spcBef>
                <a:spcPct val="20000"/>
              </a:spcBef>
              <a:buFont typeface="Arial" panose="020B0604020202020204" pitchFamily="34" charset="0"/>
              <a:buChar char="•"/>
            </a:pPr>
            <a:r>
              <a:rPr lang="en-US" altLang="zh-CN" sz="2400" dirty="0" smtClean="0"/>
              <a:t>founder: Zhang </a:t>
            </a:r>
            <a:r>
              <a:rPr lang="en-US" altLang="zh-CN" sz="2400" dirty="0" err="1" smtClean="0"/>
              <a:t>Daoling</a:t>
            </a:r>
            <a:r>
              <a:rPr lang="en-US" altLang="zh-CN" sz="2400" dirty="0" smtClean="0"/>
              <a:t> (“</a:t>
            </a:r>
            <a:r>
              <a:rPr lang="en-US" altLang="zh-CN" sz="2400" dirty="0" err="1" smtClean="0"/>
              <a:t>Tianshi</a:t>
            </a:r>
            <a:r>
              <a:rPr lang="en-US" altLang="zh-CN" sz="2400" dirty="0" smtClean="0"/>
              <a:t>”)</a:t>
            </a:r>
            <a:endParaRPr lang="en-US" altLang="zh-CN" sz="2400" dirty="0" smtClean="0"/>
          </a:p>
          <a:p>
            <a:pPr marL="363855" lvl="0" indent="-363855" defTabSz="971550">
              <a:spcBef>
                <a:spcPct val="20000"/>
              </a:spcBef>
              <a:buFont typeface="Arial" panose="020B0604020202020204" pitchFamily="34" charset="0"/>
              <a:buChar char="•"/>
            </a:pPr>
            <a:r>
              <a:rPr lang="en-US" altLang="zh-CN" sz="2400" dirty="0" smtClean="0">
                <a:latin typeface="+mn-lt"/>
                <a:ea typeface="+mn-ea"/>
              </a:rPr>
              <a:t>founded in the Eastern Han dynasty</a:t>
            </a:r>
            <a:endParaRPr lang="en-US" altLang="zh-CN" sz="2400" dirty="0" smtClean="0">
              <a:latin typeface="+mn-lt"/>
              <a:ea typeface="+mn-ea"/>
            </a:endParaRPr>
          </a:p>
          <a:p>
            <a:pPr marL="363855" lvl="0" indent="-363855" defTabSz="971550">
              <a:spcBef>
                <a:spcPct val="20000"/>
              </a:spcBef>
              <a:buFont typeface="Arial" panose="020B0604020202020204" pitchFamily="34" charset="0"/>
              <a:buChar char="•"/>
            </a:pPr>
            <a:r>
              <a:rPr lang="en-US" altLang="zh-CN" sz="2400" dirty="0" smtClean="0">
                <a:latin typeface="+mn-lt"/>
                <a:ea typeface="+mn-ea"/>
              </a:rPr>
              <a:t>developed during the Sui and Tang dynasty</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lvl="0" indent="-363855" defTabSz="971550">
              <a:spcBef>
                <a:spcPct val="20000"/>
              </a:spcBef>
              <a:buFont typeface="Arial" panose="020B0604020202020204" pitchFamily="34" charset="0"/>
              <a:buChar cha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became very popular during the Southern and Northern dynasties</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lvl="0" indent="-363855" defTabSz="971550">
              <a:spcBef>
                <a:spcPct val="20000"/>
              </a:spcBef>
              <a:buFont typeface="Arial" panose="020B0604020202020204" pitchFamily="34" charset="0"/>
              <a:buChar cha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declined</a:t>
            </a:r>
            <a:r>
              <a:rPr kumimoji="0" lang="en-US" altLang="zh-CN" sz="2400" i="0" u="none" strike="noStrike" kern="1200" cap="none" spc="0" normalizeH="0" noProof="0" dirty="0" smtClean="0">
                <a:ln>
                  <a:noFill/>
                </a:ln>
                <a:solidFill>
                  <a:schemeClr val="tx1"/>
                </a:solidFill>
                <a:effectLst/>
                <a:uLnTx/>
                <a:uFillTx/>
                <a:latin typeface="+mn-lt"/>
                <a:ea typeface="+mn-ea"/>
                <a:cs typeface="+mn-cs"/>
              </a:rPr>
              <a:t> during the Ming dynasty</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8" descr="200788167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24" y="1955812"/>
            <a:ext cx="2154326" cy="2616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10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3" dur="10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anim calcmode="lin" valueType="num">
                                      <p:cBhvr additive="base">
                                        <p:cTn id="18" dur="10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19" dur="10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 calcmode="lin" valueType="num">
                                      <p:cBhvr additive="base">
                                        <p:cTn id="24" dur="10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25" dur="10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2">
                                            <p:txEl>
                                              <p:pRg st="3" end="3"/>
                                            </p:txEl>
                                          </p:spTgt>
                                        </p:tgtEl>
                                        <p:attrNameLst>
                                          <p:attrName>style.visibility</p:attrName>
                                        </p:attrNameLst>
                                      </p:cBhvr>
                                      <p:to>
                                        <p:strVal val="visible"/>
                                      </p:to>
                                    </p:set>
                                    <p:anim calcmode="lin" valueType="num">
                                      <p:cBhvr additive="base">
                                        <p:cTn id="30" dur="1000" fill="hold"/>
                                        <p:tgtEl>
                                          <p:spTgt spid="12">
                                            <p:txEl>
                                              <p:pRg st="3" end="3"/>
                                            </p:txEl>
                                          </p:spTgt>
                                        </p:tgtEl>
                                        <p:attrNameLst>
                                          <p:attrName>ppt_x</p:attrName>
                                        </p:attrNameLst>
                                      </p:cBhvr>
                                      <p:tavLst>
                                        <p:tav tm="0">
                                          <p:val>
                                            <p:strVal val="1+#ppt_w/2"/>
                                          </p:val>
                                        </p:tav>
                                        <p:tav tm="100000">
                                          <p:val>
                                            <p:strVal val="#ppt_x"/>
                                          </p:val>
                                        </p:tav>
                                      </p:tavLst>
                                    </p:anim>
                                    <p:anim calcmode="lin" valueType="num">
                                      <p:cBhvr additive="base">
                                        <p:cTn id="31" dur="10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2">
                                            <p:txEl>
                                              <p:pRg st="4" end="4"/>
                                            </p:txEl>
                                          </p:spTgt>
                                        </p:tgtEl>
                                        <p:attrNameLst>
                                          <p:attrName>style.visibility</p:attrName>
                                        </p:attrNameLst>
                                      </p:cBhvr>
                                      <p:to>
                                        <p:strVal val="visible"/>
                                      </p:to>
                                    </p:set>
                                    <p:anim calcmode="lin" valueType="num">
                                      <p:cBhvr additive="base">
                                        <p:cTn id="36" dur="1000" fill="hold"/>
                                        <p:tgtEl>
                                          <p:spTgt spid="12">
                                            <p:txEl>
                                              <p:pRg st="4" end="4"/>
                                            </p:txEl>
                                          </p:spTgt>
                                        </p:tgtEl>
                                        <p:attrNameLst>
                                          <p:attrName>ppt_x</p:attrName>
                                        </p:attrNameLst>
                                      </p:cBhvr>
                                      <p:tavLst>
                                        <p:tav tm="0">
                                          <p:val>
                                            <p:strVal val="1+#ppt_w/2"/>
                                          </p:val>
                                        </p:tav>
                                        <p:tav tm="100000">
                                          <p:val>
                                            <p:strVal val="#ppt_x"/>
                                          </p:val>
                                        </p:tav>
                                      </p:tavLst>
                                    </p:anim>
                                    <p:anim calcmode="lin" valueType="num">
                                      <p:cBhvr additive="base">
                                        <p:cTn id="37" dur="10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a:spLocks noGrp="1"/>
          </p:cNvSpPr>
          <p:nvPr>
            <p:ph type="sldNum" sz="quarter" idx="12"/>
          </p:nvPr>
        </p:nvSpPr>
        <p:spPr bwMode="auto">
          <a:noFill/>
          <a:ln>
            <a:miter lim="800000"/>
          </a:ln>
        </p:spPr>
        <p:txBody>
          <a:bodyPr/>
          <a:lstStyle/>
          <a:p>
            <a:fld id="{CCA88C1B-8EE0-4B7F-8133-AB63D96F1795}" type="slidenum">
              <a:rPr lang="zh-CN" altLang="en-US"/>
            </a:fld>
            <a:endParaRPr lang="zh-CN" altLang="en-US"/>
          </a:p>
        </p:txBody>
      </p:sp>
      <p:grpSp>
        <p:nvGrpSpPr>
          <p:cNvPr id="2" name="组合 2"/>
          <p:cNvGrpSpPr/>
          <p:nvPr/>
        </p:nvGrpSpPr>
        <p:grpSpPr bwMode="auto">
          <a:xfrm>
            <a:off x="32" y="507986"/>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175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4929190" y="1428740"/>
            <a:ext cx="2163541" cy="461665"/>
          </a:xfrm>
          <a:prstGeom prst="rect">
            <a:avLst/>
          </a:prstGeom>
        </p:spPr>
        <p:txBody>
          <a:bodyPr wrap="none">
            <a:spAutoFit/>
          </a:bodyPr>
          <a:lstStyle/>
          <a:p>
            <a:r>
              <a:rPr lang="en-US" altLang="zh-CN" sz="2400" b="1" dirty="0" err="1" smtClean="0">
                <a:solidFill>
                  <a:schemeClr val="accent6">
                    <a:lumMod val="50000"/>
                  </a:schemeClr>
                </a:solidFill>
              </a:rPr>
              <a:t>Taishang</a:t>
            </a:r>
            <a:r>
              <a:rPr lang="en-US" altLang="zh-CN" sz="2400" b="1" dirty="0" smtClean="0">
                <a:solidFill>
                  <a:schemeClr val="accent6">
                    <a:lumMod val="50000"/>
                  </a:schemeClr>
                </a:solidFill>
              </a:rPr>
              <a:t> </a:t>
            </a:r>
            <a:r>
              <a:rPr lang="en-US" altLang="zh-CN" sz="2400" b="1" dirty="0" err="1" smtClean="0">
                <a:solidFill>
                  <a:schemeClr val="accent6">
                    <a:lumMod val="50000"/>
                  </a:schemeClr>
                </a:solidFill>
              </a:rPr>
              <a:t>laojun</a:t>
            </a:r>
            <a:endParaRPr lang="zh-CN" altLang="en-US" sz="2400" b="1" dirty="0">
              <a:solidFill>
                <a:schemeClr val="accent6">
                  <a:lumMod val="50000"/>
                </a:schemeClr>
              </a:solidFill>
            </a:endParaRPr>
          </a:p>
        </p:txBody>
      </p:sp>
      <p:sp>
        <p:nvSpPr>
          <p:cNvPr id="12" name="TextBox 8"/>
          <p:cNvSpPr txBox="1">
            <a:spLocks noChangeArrowheads="1"/>
          </p:cNvSpPr>
          <p:nvPr/>
        </p:nvSpPr>
        <p:spPr bwMode="auto">
          <a:xfrm>
            <a:off x="-71470" y="68029"/>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Taoist Religion</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7" name="Rectangle 6"/>
          <p:cNvSpPr txBox="1">
            <a:spLocks noChangeArrowheads="1"/>
          </p:cNvSpPr>
          <p:nvPr/>
        </p:nvSpPr>
        <p:spPr>
          <a:xfrm>
            <a:off x="3505200" y="2176466"/>
            <a:ext cx="4924452" cy="2038356"/>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revered (</a:t>
            </a:r>
            <a:r>
              <a:rPr kumimoji="0" lang="zh-CN" altLang="en-US" sz="2400" i="0" u="none" strike="noStrike" kern="1200" cap="none" spc="0" normalizeH="0" baseline="0" noProof="0" dirty="0" smtClean="0">
                <a:ln>
                  <a:noFill/>
                </a:ln>
                <a:solidFill>
                  <a:schemeClr val="tx1"/>
                </a:solidFill>
                <a:effectLst/>
                <a:uLnTx/>
                <a:uFillTx/>
                <a:latin typeface="+mn-lt"/>
                <a:ea typeface="+mn-ea"/>
                <a:cs typeface="+mn-cs"/>
              </a:rPr>
              <a:t>尊崇</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as the originator of the Taoist religion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lang="en-US" altLang="zh-CN" sz="2400" dirty="0" smtClean="0">
                <a:latin typeface="+mn-lt"/>
                <a:ea typeface="+mn-ea"/>
              </a:rPr>
              <a:t>was </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called him </a:t>
            </a:r>
            <a:r>
              <a:rPr kumimoji="0" lang="en-US" altLang="zh-CN" sz="2400" i="0" u="none" strike="noStrike" kern="1200" cap="none" spc="0" normalizeH="0" baseline="0" noProof="0" dirty="0" smtClean="0">
                <a:ln>
                  <a:noFill/>
                </a:ln>
                <a:solidFill>
                  <a:schemeClr val="tx1"/>
                </a:solidFill>
                <a:effectLst/>
                <a:uLnTx/>
                <a:uFillTx/>
                <a:latin typeface="Arial" panose="020B0604020202020204"/>
                <a:ea typeface="+mn-ea"/>
                <a:cs typeface="+mn-cs"/>
              </a:rPr>
              <a:t>“</a:t>
            </a: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Taishang</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Laojun</a:t>
            </a:r>
            <a:r>
              <a:rPr kumimoji="0" lang="en-US" altLang="zh-CN" sz="2400" i="0" u="none" strike="noStrike" kern="1200" cap="none" spc="0" normalizeH="0" baseline="0" noProof="0" dirty="0" smtClean="0">
                <a:ln>
                  <a:noFill/>
                </a:ln>
                <a:solidFill>
                  <a:schemeClr val="tx1"/>
                </a:solidFill>
                <a:effectLst/>
                <a:uLnTx/>
                <a:uFillTx/>
                <a:latin typeface="Arial" panose="020B0604020202020204"/>
                <a:ea typeface="+mn-ea"/>
                <a:cs typeface="+mn-cs"/>
              </a:rPr>
              <a:t>”</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ct val="20000"/>
              </a:spcBef>
              <a:spcAft>
                <a:spcPct val="0"/>
              </a:spcAft>
              <a:buClrTx/>
              <a:buSzTx/>
              <a:defRPr/>
            </a:pPr>
            <a:r>
              <a:rPr lang="en-US" altLang="zh-CN" sz="2400" dirty="0" smtClean="0">
                <a:latin typeface="+mn-lt"/>
                <a:ea typeface="+mn-ea"/>
              </a:rPr>
              <a:t>      </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400" i="0" u="none" strike="noStrike" kern="1200" cap="none" spc="0" normalizeH="0" baseline="0" noProof="0" dirty="0" smtClean="0">
                <a:ln>
                  <a:noFill/>
                </a:ln>
                <a:solidFill>
                  <a:schemeClr val="tx1"/>
                </a:solidFill>
                <a:effectLst/>
                <a:uLnTx/>
                <a:uFillTx/>
                <a:latin typeface="+mn-lt"/>
                <a:ea typeface="+mn-ea"/>
                <a:cs typeface="+mn-cs"/>
              </a:rPr>
              <a:t>太上老君</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pic>
        <p:nvPicPr>
          <p:cNvPr id="18" name="Picture 8" descr="8087863d55c29a13baa167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24" y="1714492"/>
            <a:ext cx="2427287" cy="2714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 calcmode="lin" valueType="num">
                                      <p:cBhvr additive="base">
                                        <p:cTn id="13"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anim calcmode="lin" valueType="num">
                                      <p:cBhvr additive="base">
                                        <p:cTn id="19" dur="1000" fill="hold"/>
                                        <p:tgtEl>
                                          <p:spTgt spid="17">
                                            <p:txEl>
                                              <p:pRg st="1" end="1"/>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anim calcmode="lin" valueType="num">
                                      <p:cBhvr additive="base">
                                        <p:cTn id="25" dur="1000" fill="hold"/>
                                        <p:tgtEl>
                                          <p:spTgt spid="17">
                                            <p:txEl>
                                              <p:pRg st="2" end="2"/>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a:spLocks noGrp="1"/>
          </p:cNvSpPr>
          <p:nvPr>
            <p:ph type="sldNum" sz="quarter" idx="12"/>
          </p:nvPr>
        </p:nvSpPr>
        <p:spPr bwMode="auto">
          <a:noFill/>
          <a:ln>
            <a:miter lim="800000"/>
          </a:ln>
        </p:spPr>
        <p:txBody>
          <a:bodyPr/>
          <a:lstStyle/>
          <a:p>
            <a:fld id="{CCA88C1B-8EE0-4B7F-8133-AB63D96F1795}" type="slidenum">
              <a:rPr lang="zh-CN" altLang="en-US"/>
            </a:fld>
            <a:endParaRPr lang="zh-CN" altLang="en-US"/>
          </a:p>
        </p:txBody>
      </p:sp>
      <p:grpSp>
        <p:nvGrpSpPr>
          <p:cNvPr id="2" name="组合 2"/>
          <p:cNvGrpSpPr/>
          <p:nvPr/>
        </p:nvGrpSpPr>
        <p:grpSpPr bwMode="auto">
          <a:xfrm>
            <a:off x="32" y="507986"/>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175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Rectangle 2"/>
          <p:cNvSpPr txBox="1">
            <a:spLocks noRot="1" noChangeArrowheads="1"/>
          </p:cNvSpPr>
          <p:nvPr/>
        </p:nvSpPr>
        <p:spPr>
          <a:xfrm>
            <a:off x="539552" y="928674"/>
            <a:ext cx="8147248" cy="652934"/>
          </a:xfrm>
          <a:prstGeom prst="rect">
            <a:avLst/>
          </a:prstGeom>
        </p:spPr>
        <p:txBody>
          <a:bodyPr>
            <a:normAutofit fontScale="97500"/>
          </a:bodyPr>
          <a:lstStyle/>
          <a:p>
            <a:pPr lvl="0" algn="ctr" defTabSz="971550">
              <a:defRPr/>
            </a:pPr>
            <a:r>
              <a:rPr lang="en-US" altLang="zh-CN" sz="2400" b="1" dirty="0" smtClean="0">
                <a:solidFill>
                  <a:schemeClr val="accent6">
                    <a:lumMod val="50000"/>
                  </a:schemeClr>
                </a:solidFill>
                <a:latin typeface="+mj-lt"/>
                <a:ea typeface="+mj-ea"/>
                <a:cs typeface="+mj-cs"/>
              </a:rPr>
              <a:t>Taoism Temples</a:t>
            </a:r>
            <a:endParaRPr kumimoji="0" lang="en-US" altLang="zh-CN" sz="2400" b="1" i="0" u="none" strike="noStrike" kern="1200" cap="none" spc="0" normalizeH="0" baseline="0" noProof="0" dirty="0">
              <a:ln>
                <a:noFill/>
              </a:ln>
              <a:solidFill>
                <a:schemeClr val="accent6">
                  <a:lumMod val="50000"/>
                </a:schemeClr>
              </a:solidFill>
              <a:effectLst/>
              <a:uLnTx/>
              <a:uFillTx/>
              <a:latin typeface="+mj-lt"/>
              <a:ea typeface="+mj-ea"/>
              <a:cs typeface="+mj-cs"/>
            </a:endParaRPr>
          </a:p>
        </p:txBody>
      </p:sp>
      <p:pic>
        <p:nvPicPr>
          <p:cNvPr id="15" name="图片 14" descr="21161363852705.jpg"/>
          <p:cNvPicPr>
            <a:picLocks noChangeAspect="1"/>
          </p:cNvPicPr>
          <p:nvPr/>
        </p:nvPicPr>
        <p:blipFill>
          <a:blip r:embed="rId2"/>
          <a:stretch>
            <a:fillRect/>
          </a:stretch>
        </p:blipFill>
        <p:spPr>
          <a:xfrm>
            <a:off x="0" y="4424045"/>
            <a:ext cx="857224" cy="1148099"/>
          </a:xfrm>
          <a:prstGeom prst="rect">
            <a:avLst/>
          </a:prstGeom>
        </p:spPr>
      </p:pic>
      <p:sp>
        <p:nvSpPr>
          <p:cNvPr id="16" name="TextBox 8"/>
          <p:cNvSpPr txBox="1">
            <a:spLocks noChangeArrowheads="1"/>
          </p:cNvSpPr>
          <p:nvPr/>
        </p:nvSpPr>
        <p:spPr bwMode="auto">
          <a:xfrm>
            <a:off x="-71470" y="55069"/>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Taoist Religion</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7" name="Rectangle 6"/>
          <p:cNvSpPr txBox="1">
            <a:spLocks noChangeArrowheads="1"/>
          </p:cNvSpPr>
          <p:nvPr/>
        </p:nvSpPr>
        <p:spPr>
          <a:xfrm>
            <a:off x="357158" y="1357302"/>
            <a:ext cx="8429684" cy="2143140"/>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places for Taoist priests to carry out their religious activities.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The layout evolved from the traditional </a:t>
            </a:r>
            <a:r>
              <a:rPr kumimoji="0" lang="en-US" altLang="zh-CN" sz="2400" i="0" u="none" strike="noStrike" kern="1200" cap="none" spc="0" normalizeH="0" baseline="0" noProof="0" dirty="0" smtClean="0">
                <a:ln>
                  <a:noFill/>
                </a:ln>
                <a:solidFill>
                  <a:srgbClr val="FF0000"/>
                </a:solidFill>
                <a:effectLst/>
                <a:uLnTx/>
                <a:uFillTx/>
                <a:latin typeface="+mn-lt"/>
                <a:ea typeface="+mn-ea"/>
                <a:cs typeface="+mn-cs"/>
              </a:rPr>
              <a:t>square-shaped Chinese courtyard</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also resembling that of Buddhist temples in design.</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
        <p:nvSpPr>
          <p:cNvPr id="18" name="矩形 17"/>
          <p:cNvSpPr/>
          <p:nvPr/>
        </p:nvSpPr>
        <p:spPr>
          <a:xfrm>
            <a:off x="2428860" y="2786062"/>
            <a:ext cx="6429420" cy="2597634"/>
          </a:xfrm>
          <a:prstGeom prst="rect">
            <a:avLst/>
          </a:prstGeom>
        </p:spPr>
        <p:txBody>
          <a:bodyPr wrap="square">
            <a:spAutoFit/>
          </a:bodyPr>
          <a:lstStyle/>
          <a:p>
            <a:pPr marL="363855" lvl="0" indent="-363855" defTabSz="971550">
              <a:spcBef>
                <a:spcPct val="20000"/>
              </a:spcBef>
              <a:buFont typeface="Arial" panose="020B0604020202020204" pitchFamily="34" charset="0"/>
              <a:buChar char="•"/>
            </a:pPr>
            <a:r>
              <a:rPr lang="en-US" altLang="zh-CN" sz="2200" dirty="0" smtClean="0">
                <a:solidFill>
                  <a:prstClr val="black"/>
                </a:solidFill>
                <a:latin typeface="Calibri" panose="020F0502020204030204"/>
                <a:ea typeface="宋体" panose="02010600030101010101" pitchFamily="2" charset="-122"/>
              </a:rPr>
              <a:t>In front of Taoist temples, there are mountain gates, </a:t>
            </a:r>
            <a:r>
              <a:rPr lang="en-US" altLang="zh-CN" sz="2200" dirty="0" err="1" smtClean="0">
                <a:solidFill>
                  <a:prstClr val="black"/>
                </a:solidFill>
                <a:latin typeface="Calibri" panose="020F0502020204030204"/>
                <a:ea typeface="宋体" panose="02010600030101010101" pitchFamily="2" charset="-122"/>
              </a:rPr>
              <a:t>Huabiao</a:t>
            </a:r>
            <a:r>
              <a:rPr lang="en-US" altLang="zh-CN" sz="2200" dirty="0" smtClean="0">
                <a:solidFill>
                  <a:prstClr val="black"/>
                </a:solidFill>
                <a:latin typeface="Calibri" panose="020F0502020204030204"/>
                <a:ea typeface="宋体" panose="02010600030101010101" pitchFamily="2" charset="-122"/>
              </a:rPr>
              <a:t> (marble pillar) and </a:t>
            </a:r>
            <a:r>
              <a:rPr lang="en-US" altLang="zh-CN" sz="2200" dirty="0" err="1" smtClean="0">
                <a:solidFill>
                  <a:prstClr val="black"/>
                </a:solidFill>
                <a:latin typeface="Calibri" panose="020F0502020204030204"/>
                <a:ea typeface="宋体" panose="02010600030101010101" pitchFamily="2" charset="-122"/>
              </a:rPr>
              <a:t>fan’gan</a:t>
            </a:r>
            <a:r>
              <a:rPr lang="en-US" altLang="zh-CN" sz="2200" dirty="0" smtClean="0">
                <a:solidFill>
                  <a:prstClr val="black"/>
                </a:solidFill>
                <a:latin typeface="Calibri" panose="020F0502020204030204"/>
                <a:ea typeface="宋体" panose="02010600030101010101" pitchFamily="2" charset="-122"/>
              </a:rPr>
              <a:t> (</a:t>
            </a:r>
            <a:r>
              <a:rPr lang="zh-CN" altLang="en-US" sz="2200" dirty="0" smtClean="0">
                <a:solidFill>
                  <a:prstClr val="black"/>
                </a:solidFill>
                <a:latin typeface="Calibri" panose="020F0502020204030204"/>
                <a:ea typeface="宋体" panose="02010600030101010101" pitchFamily="2" charset="-122"/>
              </a:rPr>
              <a:t>幡杆</a:t>
            </a:r>
            <a:r>
              <a:rPr lang="en-US" altLang="zh-CN" sz="2200" dirty="0" smtClean="0">
                <a:solidFill>
                  <a:prstClr val="black"/>
                </a:solidFill>
                <a:latin typeface="Calibri" panose="020F0502020204030204"/>
                <a:ea typeface="宋体" panose="02010600030101010101" pitchFamily="2" charset="-122"/>
              </a:rPr>
              <a:t>).</a:t>
            </a:r>
            <a:endParaRPr lang="en-US" altLang="zh-CN" sz="2200" dirty="0" smtClean="0">
              <a:solidFill>
                <a:prstClr val="black"/>
              </a:solidFill>
              <a:latin typeface="Calibri" panose="020F0502020204030204"/>
              <a:ea typeface="宋体" panose="02010600030101010101" pitchFamily="2" charset="-122"/>
            </a:endParaRPr>
          </a:p>
          <a:p>
            <a:pPr marL="363855" lvl="0" indent="-363855" defTabSz="971550">
              <a:spcBef>
                <a:spcPct val="20000"/>
              </a:spcBef>
              <a:buFont typeface="Arial" panose="020B0604020202020204" pitchFamily="34" charset="0"/>
              <a:buChar char="•"/>
            </a:pPr>
            <a:r>
              <a:rPr lang="en-US" altLang="zh-CN" sz="2200" dirty="0" smtClean="0">
                <a:solidFill>
                  <a:prstClr val="black"/>
                </a:solidFill>
                <a:latin typeface="Calibri" panose="020F0502020204030204"/>
                <a:ea typeface="宋体" panose="02010600030101010101" pitchFamily="2" charset="-122"/>
              </a:rPr>
              <a:t>Outside the </a:t>
            </a:r>
            <a:r>
              <a:rPr lang="en-US" altLang="zh-CN" sz="2200" dirty="0" err="1" smtClean="0">
                <a:solidFill>
                  <a:prstClr val="black"/>
                </a:solidFill>
                <a:latin typeface="Calibri" panose="020F0502020204030204"/>
                <a:ea typeface="宋体" panose="02010600030101010101" pitchFamily="2" charset="-122"/>
              </a:rPr>
              <a:t>Huabiao</a:t>
            </a:r>
            <a:r>
              <a:rPr lang="en-US" altLang="zh-CN" sz="2200" dirty="0" smtClean="0">
                <a:solidFill>
                  <a:prstClr val="black"/>
                </a:solidFill>
                <a:latin typeface="Calibri" panose="020F0502020204030204"/>
                <a:ea typeface="宋体" panose="02010600030101010101" pitchFamily="2" charset="-122"/>
              </a:rPr>
              <a:t> is the earthly world (</a:t>
            </a:r>
            <a:r>
              <a:rPr lang="zh-CN" altLang="en-US" sz="2200" dirty="0" smtClean="0">
                <a:solidFill>
                  <a:prstClr val="black"/>
                </a:solidFill>
                <a:latin typeface="Calibri" panose="020F0502020204030204"/>
                <a:ea typeface="宋体" panose="02010600030101010101" pitchFamily="2" charset="-122"/>
              </a:rPr>
              <a:t>俗界</a:t>
            </a:r>
            <a:r>
              <a:rPr lang="en-US" altLang="zh-CN" sz="2200" dirty="0" smtClean="0">
                <a:solidFill>
                  <a:prstClr val="black"/>
                </a:solidFill>
                <a:latin typeface="Calibri" panose="020F0502020204030204"/>
                <a:ea typeface="宋体" panose="02010600030101010101" pitchFamily="2" charset="-122"/>
              </a:rPr>
              <a:t>), inside it is the celestial place (</a:t>
            </a:r>
            <a:r>
              <a:rPr lang="zh-CN" altLang="en-US" sz="2200" dirty="0" smtClean="0">
                <a:solidFill>
                  <a:prstClr val="black"/>
                </a:solidFill>
                <a:latin typeface="Calibri" panose="020F0502020204030204"/>
                <a:ea typeface="宋体" panose="02010600030101010101" pitchFamily="2" charset="-122"/>
              </a:rPr>
              <a:t>仙界</a:t>
            </a:r>
            <a:r>
              <a:rPr lang="en-US" altLang="zh-CN" sz="2200" dirty="0" smtClean="0">
                <a:solidFill>
                  <a:prstClr val="black"/>
                </a:solidFill>
                <a:latin typeface="Calibri" panose="020F0502020204030204"/>
                <a:ea typeface="宋体" panose="02010600030101010101" pitchFamily="2" charset="-122"/>
              </a:rPr>
              <a:t>).</a:t>
            </a:r>
            <a:endParaRPr lang="en-US" altLang="zh-CN" sz="2200" dirty="0" smtClean="0">
              <a:solidFill>
                <a:prstClr val="black"/>
              </a:solidFill>
              <a:latin typeface="Calibri" panose="020F0502020204030204"/>
              <a:ea typeface="宋体" panose="02010600030101010101" pitchFamily="2" charset="-122"/>
            </a:endParaRPr>
          </a:p>
          <a:p>
            <a:pPr marL="363855" indent="-363855" defTabSz="971550">
              <a:spcBef>
                <a:spcPct val="20000"/>
              </a:spcBef>
              <a:buFont typeface="Arial" panose="020B0604020202020204" pitchFamily="34" charset="0"/>
              <a:buChar char="•"/>
            </a:pPr>
            <a:r>
              <a:rPr lang="en-US" altLang="zh-CN" sz="2200" dirty="0" smtClean="0">
                <a:latin typeface="+mj-lt"/>
              </a:rPr>
              <a:t>In the main hall are enshrined the Three Pure Gods ( </a:t>
            </a:r>
            <a:r>
              <a:rPr lang="zh-CN" altLang="en-US" sz="2200" dirty="0" smtClean="0">
                <a:latin typeface="+mj-lt"/>
              </a:rPr>
              <a:t>三清</a:t>
            </a:r>
            <a:r>
              <a:rPr lang="en-US" altLang="zh-CN" sz="2200" dirty="0" smtClean="0">
                <a:latin typeface="+mj-lt"/>
              </a:rPr>
              <a:t>) of Jade Pure ( </a:t>
            </a:r>
            <a:r>
              <a:rPr lang="zh-CN" altLang="en-US" sz="2200" dirty="0" smtClean="0">
                <a:latin typeface="+mj-lt"/>
              </a:rPr>
              <a:t>玉清</a:t>
            </a:r>
            <a:r>
              <a:rPr lang="en-US" altLang="zh-CN" sz="2200" dirty="0" smtClean="0">
                <a:latin typeface="+mj-lt"/>
              </a:rPr>
              <a:t>), Upper Pure ( </a:t>
            </a:r>
            <a:r>
              <a:rPr lang="zh-CN" altLang="en-US" sz="2200" dirty="0" smtClean="0">
                <a:latin typeface="+mj-lt"/>
              </a:rPr>
              <a:t>上清</a:t>
            </a:r>
            <a:r>
              <a:rPr lang="en-US" altLang="zh-CN" sz="2200" dirty="0" smtClean="0">
                <a:latin typeface="+mj-lt"/>
              </a:rPr>
              <a:t>) and Great Pure ( </a:t>
            </a:r>
            <a:r>
              <a:rPr lang="zh-CN" altLang="en-US" sz="2200" dirty="0" smtClean="0">
                <a:latin typeface="+mj-lt"/>
              </a:rPr>
              <a:t>太清</a:t>
            </a:r>
            <a:r>
              <a:rPr lang="en-US" altLang="zh-CN" sz="2200" dirty="0" smtClean="0">
                <a:latin typeface="+mj-lt"/>
              </a:rPr>
              <a:t>).</a:t>
            </a:r>
            <a:endParaRPr lang="en-US" altLang="zh-CN" sz="2200" dirty="0" smtClean="0">
              <a:solidFill>
                <a:prstClr val="black"/>
              </a:solidFill>
              <a:latin typeface="+mj-lt"/>
              <a:ea typeface="宋体" panose="02010600030101010101" pitchFamily="2" charset="-122"/>
            </a:endParaRPr>
          </a:p>
        </p:txBody>
      </p:sp>
      <p:pic>
        <p:nvPicPr>
          <p:cNvPr id="13" name="Picture 9" descr="F:\中国文化概况\untitled.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06" y="2928938"/>
            <a:ext cx="2285984" cy="26431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slide(fromBottom)">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4"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2" descr="G:\360data\重要数据\桌面\东京国际朝日学院\素材\168126.jpg"/>
            <p:cNvPicPr>
              <a:picLocks noChangeAspect="1" noChangeArrowheads="1"/>
            </p:cNvPicPr>
            <p:nvPr/>
          </p:nvPicPr>
          <p:blipFill>
            <a:blip r:embed="rId1"/>
            <a:stretch>
              <a:fillRect/>
            </a:stretch>
          </p:blipFill>
          <p:spPr bwMode="auto">
            <a:xfrm rot="5400000">
              <a:off x="444189" y="1949962"/>
              <a:ext cx="2772013" cy="12279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72C03"/>
                  </a:solidFill>
                  <a:latin typeface="+mj-lt"/>
                </a:rPr>
                <a:t>Lead-in Activity</a:t>
              </a:r>
              <a:endParaRPr lang="en-US" altLang="zh-CN" sz="2400" b="1" dirty="0" smtClean="0">
                <a:solidFill>
                  <a:srgbClr val="772C03"/>
                </a:solidFill>
                <a:latin typeface="+mj-lt"/>
              </a:endParaRPr>
            </a:p>
          </p:txBody>
        </p:sp>
      </p:grpSp>
      <p:grpSp>
        <p:nvGrpSpPr>
          <p:cNvPr id="7" name="组合 6"/>
          <p:cNvGrpSpPr/>
          <p:nvPr/>
        </p:nvGrpSpPr>
        <p:grpSpPr bwMode="auto">
          <a:xfrm rot="16200000">
            <a:off x="4243521" y="-457358"/>
            <a:ext cx="1285884" cy="7486968"/>
            <a:chOff x="2202834" y="547121"/>
            <a:chExt cx="1286193" cy="5035831"/>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052" name="Picture 4" descr="G:\360data\重要数据\桌面\未标题-1.jpg"/>
            <p:cNvPicPr>
              <a:picLocks noChangeAspect="1" noChangeArrowheads="1"/>
            </p:cNvPicPr>
            <p:nvPr/>
          </p:nvPicPr>
          <p:blipFill>
            <a:blip r:embed="rId2" cstate="print">
              <a:duotone>
                <a:schemeClr val="accent5">
                  <a:shade val="45000"/>
                  <a:satMod val="135000"/>
                </a:schemeClr>
                <a:prstClr val="white"/>
              </a:duotone>
            </a:blip>
            <a:stretch>
              <a:fillRect/>
            </a:stretch>
          </p:blipFill>
          <p:spPr bwMode="auto">
            <a:xfrm rot="5400000">
              <a:off x="1476502" y="1946153"/>
              <a:ext cx="2738857" cy="128619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137839" y="4503936"/>
              <a:ext cx="1623869" cy="534163"/>
            </a:xfrm>
            <a:prstGeom prst="rect">
              <a:avLst/>
            </a:prstGeom>
            <a:noFill/>
            <a:ln w="9525">
              <a:noFill/>
              <a:miter lim="800000"/>
            </a:ln>
          </p:spPr>
          <p:txBody>
            <a:bodyPr wrap="square">
              <a:spAutoFit/>
            </a:bodyPr>
            <a:lstStyle/>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knowledge Study</a:t>
              </a:r>
              <a:endParaRPr lang="en-US" altLang="zh-CN" sz="2400" b="1" dirty="0" smtClean="0">
                <a:solidFill>
                  <a:srgbClr val="7F7F7F"/>
                </a:solidFill>
                <a:latin typeface="+mj-lt"/>
                <a:ea typeface="冬青黑体简体中文 W6"/>
                <a:cs typeface="冬青黑体简体中文 W6"/>
              </a:endParaRPr>
            </a:p>
          </p:txBody>
        </p:sp>
      </p:grpSp>
      <p:grpSp>
        <p:nvGrpSpPr>
          <p:cNvPr id="10" name="组合 9"/>
          <p:cNvGrpSpPr/>
          <p:nvPr/>
        </p:nvGrpSpPr>
        <p:grpSpPr bwMode="auto">
          <a:xfrm rot="16200000">
            <a:off x="4044988" y="1098500"/>
            <a:ext cx="1285885" cy="7089898"/>
            <a:chOff x="4900252" y="576588"/>
            <a:chExt cx="1286197" cy="4790454"/>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6" name="Picture 7"/>
            <p:cNvPicPr>
              <a:picLocks noChangeAspect="1" noChangeArrowheads="1"/>
            </p:cNvPicPr>
            <p:nvPr/>
          </p:nvPicPr>
          <p:blipFill>
            <a:blip r:embed="rId3">
              <a:duotone>
                <a:schemeClr val="accent5">
                  <a:shade val="45000"/>
                  <a:satMod val="135000"/>
                </a:schemeClr>
                <a:prstClr val="white"/>
              </a:duotone>
            </a:blip>
            <a:stretch>
              <a:fillRect/>
            </a:stretch>
          </p:blipFill>
          <p:spPr bwMode="auto">
            <a:xfrm rot="5400000">
              <a:off x="4167693" y="1984908"/>
              <a:ext cx="2751318" cy="128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824" y="4234787"/>
              <a:ext cx="1315108" cy="949401"/>
            </a:xfrm>
            <a:prstGeom prst="rect">
              <a:avLst/>
            </a:prstGeom>
            <a:noFill/>
            <a:ln w="9525">
              <a:noFill/>
              <a:miter lim="800000"/>
            </a:ln>
          </p:spPr>
          <p:txBody>
            <a:bodyPr wrap="non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F7F7F"/>
                  </a:solidFill>
                  <a:latin typeface="+mj-lt"/>
                  <a:ea typeface="冬青黑体简体中文 W6"/>
                  <a:cs typeface="冬青黑体简体中文 W6"/>
                </a:rPr>
                <a:t>Discussion &amp; </a:t>
              </a:r>
              <a:endParaRPr lang="en-US" altLang="zh-CN" sz="2400" b="1" dirty="0" smtClean="0">
                <a:solidFill>
                  <a:srgbClr val="7F7F7F"/>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Presentation</a:t>
              </a:r>
              <a:endParaRPr lang="zh-CN" altLang="en-US" sz="2400" b="1" dirty="0">
                <a:solidFill>
                  <a:srgbClr val="7F7F7F"/>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16393"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4"/>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Left)">
                                      <p:cBhvr>
                                        <p:cTn id="7" dur="500"/>
                                        <p:tgtEl>
                                          <p:spTgt spid="4"/>
                                        </p:tgtEl>
                                      </p:cBhvr>
                                    </p:animEffect>
                                  </p:childTnLst>
                                </p:cTn>
                              </p:par>
                              <p:par>
                                <p:cTn id="8" presetID="1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lide(fromRight)">
                                      <p:cBhvr>
                                        <p:cTn id="10" dur="500"/>
                                        <p:tgtEl>
                                          <p:spTgt spid="7"/>
                                        </p:tgtEl>
                                      </p:cBhvr>
                                    </p:animEffect>
                                  </p:childTnLst>
                                </p:cTn>
                              </p:par>
                              <p:par>
                                <p:cTn id="11" presetID="1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Left)">
                                      <p:cBhvr>
                                        <p:cTn id="13" dur="500"/>
                                        <p:tgtEl>
                                          <p:spTgt spid="10"/>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4"/>
                                        </p:tgtEl>
                                      </p:cBhvr>
                                    </p:animEffect>
                                    <p:animScale>
                                      <p:cBhvr>
                                        <p:cTn id="1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a:spLocks noGrp="1"/>
          </p:cNvSpPr>
          <p:nvPr>
            <p:ph type="sldNum" sz="quarter" idx="12"/>
          </p:nvPr>
        </p:nvSpPr>
        <p:spPr bwMode="auto">
          <a:noFill/>
          <a:ln>
            <a:miter lim="800000"/>
          </a:ln>
        </p:spPr>
        <p:txBody>
          <a:bodyPr/>
          <a:lstStyle/>
          <a:p>
            <a:fld id="{CCA88C1B-8EE0-4B7F-8133-AB63D96F1795}" type="slidenum">
              <a:rPr lang="zh-CN" altLang="en-US"/>
            </a:fld>
            <a:endParaRPr lang="zh-CN" altLang="en-US"/>
          </a:p>
        </p:txBody>
      </p:sp>
      <p:grpSp>
        <p:nvGrpSpPr>
          <p:cNvPr id="2" name="组合 2"/>
          <p:cNvGrpSpPr/>
          <p:nvPr/>
        </p:nvGrpSpPr>
        <p:grpSpPr bwMode="auto">
          <a:xfrm>
            <a:off x="32" y="507986"/>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175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Rectangle 2"/>
          <p:cNvSpPr txBox="1">
            <a:spLocks noRot="1" noChangeArrowheads="1"/>
          </p:cNvSpPr>
          <p:nvPr/>
        </p:nvSpPr>
        <p:spPr>
          <a:xfrm>
            <a:off x="539552" y="928674"/>
            <a:ext cx="8147248" cy="652934"/>
          </a:xfrm>
          <a:prstGeom prst="rect">
            <a:avLst/>
          </a:prstGeom>
        </p:spPr>
        <p:txBody>
          <a:bodyPr>
            <a:normAutofit fontScale="97500"/>
          </a:bodyPr>
          <a:lstStyle/>
          <a:p>
            <a:pPr lvl="0" algn="ctr" defTabSz="971550">
              <a:defRPr/>
            </a:pPr>
            <a:r>
              <a:rPr lang="en-US" altLang="zh-CN" sz="2400" b="1" dirty="0" smtClean="0">
                <a:solidFill>
                  <a:schemeClr val="accent6">
                    <a:lumMod val="50000"/>
                  </a:schemeClr>
                </a:solidFill>
                <a:latin typeface="+mj-lt"/>
                <a:ea typeface="+mj-ea"/>
                <a:cs typeface="+mj-cs"/>
              </a:rPr>
              <a:t>Eight Immortals in the Taoist Religion</a:t>
            </a:r>
            <a:endParaRPr kumimoji="0" lang="en-US" altLang="zh-CN" sz="2400" b="1" i="0" u="none" strike="noStrike" kern="1200" cap="none" spc="0" normalizeH="0" baseline="0" noProof="0" dirty="0">
              <a:ln>
                <a:noFill/>
              </a:ln>
              <a:solidFill>
                <a:schemeClr val="accent6">
                  <a:lumMod val="50000"/>
                </a:schemeClr>
              </a:solidFill>
              <a:effectLst/>
              <a:uLnTx/>
              <a:uFillTx/>
              <a:latin typeface="+mj-lt"/>
              <a:ea typeface="+mj-ea"/>
              <a:cs typeface="+mj-cs"/>
            </a:endParaRPr>
          </a:p>
        </p:txBody>
      </p:sp>
      <p:pic>
        <p:nvPicPr>
          <p:cNvPr id="15" name="图片 14" descr="21161363852705.jpg"/>
          <p:cNvPicPr>
            <a:picLocks noChangeAspect="1"/>
          </p:cNvPicPr>
          <p:nvPr/>
        </p:nvPicPr>
        <p:blipFill>
          <a:blip r:embed="rId2"/>
          <a:stretch>
            <a:fillRect/>
          </a:stretch>
        </p:blipFill>
        <p:spPr>
          <a:xfrm>
            <a:off x="0" y="4424045"/>
            <a:ext cx="857224" cy="1148099"/>
          </a:xfrm>
          <a:prstGeom prst="rect">
            <a:avLst/>
          </a:prstGeom>
        </p:spPr>
      </p:pic>
      <p:sp>
        <p:nvSpPr>
          <p:cNvPr id="16" name="TextBox 8"/>
          <p:cNvSpPr txBox="1">
            <a:spLocks noChangeArrowheads="1"/>
          </p:cNvSpPr>
          <p:nvPr/>
        </p:nvSpPr>
        <p:spPr bwMode="auto">
          <a:xfrm>
            <a:off x="-71470" y="55069"/>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Taoist Religion</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pic>
        <p:nvPicPr>
          <p:cNvPr id="19" name="图片 18" descr="t01dc47072a14336fd7.jpg"/>
          <p:cNvPicPr>
            <a:picLocks noChangeAspect="1"/>
          </p:cNvPicPr>
          <p:nvPr/>
        </p:nvPicPr>
        <p:blipFill>
          <a:blip r:embed="rId3"/>
          <a:srcRect l="3125" t="27864" r="3125" b="27865"/>
          <a:stretch>
            <a:fillRect/>
          </a:stretch>
        </p:blipFill>
        <p:spPr>
          <a:xfrm>
            <a:off x="0" y="4214822"/>
            <a:ext cx="9144000" cy="1500178"/>
          </a:xfrm>
          <a:prstGeom prst="rect">
            <a:avLst/>
          </a:prstGeom>
        </p:spPr>
      </p:pic>
      <p:sp>
        <p:nvSpPr>
          <p:cNvPr id="20" name="矩形 19"/>
          <p:cNvSpPr/>
          <p:nvPr/>
        </p:nvSpPr>
        <p:spPr>
          <a:xfrm>
            <a:off x="1000100" y="1538295"/>
            <a:ext cx="7786742" cy="2462213"/>
          </a:xfrm>
          <a:prstGeom prst="rect">
            <a:avLst/>
          </a:prstGeom>
        </p:spPr>
        <p:txBody>
          <a:bodyPr wrap="square">
            <a:spAutoFit/>
          </a:bodyPr>
          <a:lstStyle/>
          <a:p>
            <a:pPr>
              <a:buSzPct val="60000"/>
              <a:buFont typeface="Wingdings" panose="05000000000000000000" pitchFamily="2" charset="2"/>
              <a:buChar char="l"/>
            </a:pPr>
            <a:r>
              <a:rPr lang="en-US" altLang="zh-CN" sz="2200" dirty="0" smtClean="0">
                <a:latin typeface="+mn-lt"/>
              </a:rPr>
              <a:t> popularly worshipped by Taoist believers as well as </a:t>
            </a:r>
            <a:endParaRPr lang="en-US" altLang="zh-CN" sz="2200" dirty="0" smtClean="0">
              <a:latin typeface="+mn-lt"/>
            </a:endParaRPr>
          </a:p>
          <a:p>
            <a:pPr>
              <a:buSzPct val="60000"/>
            </a:pPr>
            <a:r>
              <a:rPr lang="en-US" altLang="zh-CN" sz="2200" dirty="0" smtClean="0">
                <a:latin typeface="+mn-lt"/>
              </a:rPr>
              <a:t>   ordinary people</a:t>
            </a:r>
            <a:endParaRPr lang="en-US" altLang="zh-CN" sz="2200" dirty="0" smtClean="0">
              <a:latin typeface="+mn-lt"/>
            </a:endParaRPr>
          </a:p>
          <a:p>
            <a:pPr>
              <a:buSzPct val="60000"/>
              <a:buFont typeface="Wingdings" panose="05000000000000000000" pitchFamily="2" charset="2"/>
              <a:buChar char="l"/>
            </a:pPr>
            <a:r>
              <a:rPr lang="en-US" altLang="zh-CN" sz="2200" dirty="0" smtClean="0">
                <a:latin typeface="+mn-lt"/>
              </a:rPr>
              <a:t> “When </a:t>
            </a:r>
            <a:r>
              <a:rPr lang="en-US" altLang="zh-CN" sz="2200" dirty="0" err="1" smtClean="0">
                <a:latin typeface="+mn-lt"/>
              </a:rPr>
              <a:t>theEight</a:t>
            </a:r>
            <a:r>
              <a:rPr lang="en-US" altLang="zh-CN" sz="2200" dirty="0" smtClean="0">
                <a:latin typeface="+mn-lt"/>
              </a:rPr>
              <a:t> Immortals cross the sea, each demonstrates </a:t>
            </a:r>
            <a:endParaRPr lang="en-US" altLang="zh-CN" sz="2200" dirty="0" smtClean="0">
              <a:latin typeface="+mn-lt"/>
            </a:endParaRPr>
          </a:p>
          <a:p>
            <a:pPr>
              <a:buSzPct val="60000"/>
            </a:pPr>
            <a:r>
              <a:rPr lang="en-US" altLang="zh-CN" sz="2200" dirty="0" smtClean="0">
                <a:latin typeface="+mn-lt"/>
              </a:rPr>
              <a:t>   their </a:t>
            </a:r>
            <a:r>
              <a:rPr lang="en-US" altLang="zh-CN" sz="2200" dirty="0" smtClean="0">
                <a:solidFill>
                  <a:srgbClr val="FF0000"/>
                </a:solidFill>
                <a:latin typeface="+mn-lt"/>
              </a:rPr>
              <a:t>divine power.</a:t>
            </a:r>
            <a:r>
              <a:rPr lang="en-US" altLang="zh-CN" sz="2200" dirty="0" smtClean="0">
                <a:latin typeface="+mn-lt"/>
              </a:rPr>
              <a:t> ( </a:t>
            </a:r>
            <a:r>
              <a:rPr lang="zh-CN" altLang="en-US" sz="2200" dirty="0" smtClean="0">
                <a:latin typeface="+mn-lt"/>
              </a:rPr>
              <a:t>八仙过海，各显神通</a:t>
            </a:r>
            <a:r>
              <a:rPr lang="en-US" altLang="zh-CN" sz="2200" dirty="0" smtClean="0">
                <a:latin typeface="+mn-lt"/>
              </a:rPr>
              <a:t>)”</a:t>
            </a:r>
            <a:endParaRPr lang="en-US" altLang="zh-CN" sz="2200" dirty="0" smtClean="0">
              <a:latin typeface="+mn-lt"/>
            </a:endParaRPr>
          </a:p>
          <a:p>
            <a:pPr>
              <a:buSzPct val="60000"/>
              <a:buFont typeface="Wingdings" panose="05000000000000000000" pitchFamily="2" charset="2"/>
              <a:buChar char="l"/>
            </a:pPr>
            <a:r>
              <a:rPr lang="en-US" altLang="zh-CN" sz="2200" dirty="0" smtClean="0">
                <a:latin typeface="+mn-lt"/>
              </a:rPr>
              <a:t> represent eight factors in daily life</a:t>
            </a:r>
            <a:endParaRPr lang="en-US" altLang="zh-CN" sz="2200" dirty="0" smtClean="0">
              <a:latin typeface="+mn-lt"/>
            </a:endParaRPr>
          </a:p>
          <a:p>
            <a:pPr>
              <a:buSzPct val="60000"/>
              <a:buFont typeface="Wingdings" panose="05000000000000000000" pitchFamily="2" charset="2"/>
              <a:buChar char="l"/>
            </a:pPr>
            <a:r>
              <a:rPr lang="en-US" altLang="zh-CN" sz="2200" dirty="0" smtClean="0">
                <a:latin typeface="+mn-lt"/>
              </a:rPr>
              <a:t> held common, everyday items in their hands, endearing </a:t>
            </a:r>
            <a:endParaRPr lang="en-US" altLang="zh-CN" sz="2200" dirty="0" smtClean="0">
              <a:latin typeface="+mn-lt"/>
            </a:endParaRPr>
          </a:p>
          <a:p>
            <a:pPr>
              <a:buSzPct val="60000"/>
            </a:pPr>
            <a:r>
              <a:rPr lang="en-US" altLang="zh-CN" sz="2200" dirty="0" smtClean="0">
                <a:latin typeface="+mn-lt"/>
              </a:rPr>
              <a:t>   them to Taoist believers as well as to ordinary Chinese people</a:t>
            </a:r>
            <a:endParaRPr lang="zh-CN" altLang="en-US" sz="22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slide(fromBottom)">
                                      <p:cBhvr>
                                        <p:cTn id="7" dur="500"/>
                                        <p:tgtEl>
                                          <p:spTgt spid="20">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slide(fromBottom)">
                                      <p:cBhvr>
                                        <p:cTn id="10" dur="500"/>
                                        <p:tgtEl>
                                          <p:spTgt spid="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slide(fromBottom)">
                                      <p:cBhvr>
                                        <p:cTn id="15" dur="500"/>
                                        <p:tgtEl>
                                          <p:spTgt spid="20">
                                            <p:txEl>
                                              <p:pRg st="2" end="2"/>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20">
                                            <p:txEl>
                                              <p:pRg st="3" end="3"/>
                                            </p:txEl>
                                          </p:spTgt>
                                        </p:tgtEl>
                                        <p:attrNameLst>
                                          <p:attrName>style.visibility</p:attrName>
                                        </p:attrNameLst>
                                      </p:cBhvr>
                                      <p:to>
                                        <p:strVal val="visible"/>
                                      </p:to>
                                    </p:set>
                                    <p:animEffect transition="in" filter="slide(fromBottom)">
                                      <p:cBhvr>
                                        <p:cTn id="18" dur="500"/>
                                        <p:tgtEl>
                                          <p:spTgt spid="2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animEffect transition="in" filter="slide(fromBottom)">
                                      <p:cBhvr>
                                        <p:cTn id="23" dur="500"/>
                                        <p:tgtEl>
                                          <p:spTgt spid="2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0">
                                            <p:txEl>
                                              <p:pRg st="5" end="5"/>
                                            </p:txEl>
                                          </p:spTgt>
                                        </p:tgtEl>
                                        <p:attrNameLst>
                                          <p:attrName>style.visibility</p:attrName>
                                        </p:attrNameLst>
                                      </p:cBhvr>
                                      <p:to>
                                        <p:strVal val="visible"/>
                                      </p:to>
                                    </p:set>
                                    <p:animEffect transition="in" filter="slide(fromBottom)">
                                      <p:cBhvr>
                                        <p:cTn id="28" dur="500"/>
                                        <p:tgtEl>
                                          <p:spTgt spid="20">
                                            <p:txEl>
                                              <p:pRg st="5" end="5"/>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animEffect transition="in" filter="slide(fromBottom)">
                                      <p:cBhvr>
                                        <p:cTn id="31" dur="500"/>
                                        <p:tgtEl>
                                          <p:spTgt spid="2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33795" name="组合 2"/>
          <p:cNvGrpSpPr/>
          <p:nvPr/>
        </p:nvGrpSpPr>
        <p:grpSpPr bwMode="auto">
          <a:xfrm>
            <a:off x="0" y="436548"/>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380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3500430" y="785798"/>
            <a:ext cx="2242345" cy="461665"/>
          </a:xfrm>
          <a:prstGeom prst="rect">
            <a:avLst/>
          </a:prstGeom>
        </p:spPr>
        <p:txBody>
          <a:bodyPr wrap="none">
            <a:spAutoFit/>
          </a:bodyPr>
          <a:lstStyle/>
          <a:p>
            <a:r>
              <a:rPr lang="en-US" altLang="zh-CN" sz="2400" b="1" dirty="0" smtClean="0">
                <a:solidFill>
                  <a:schemeClr val="accent6">
                    <a:lumMod val="50000"/>
                  </a:schemeClr>
                </a:solidFill>
              </a:rPr>
              <a:t>Taoist mountain</a:t>
            </a:r>
            <a:endParaRPr lang="zh-CN" altLang="en-US" sz="2400" b="1" dirty="0">
              <a:solidFill>
                <a:schemeClr val="accent6">
                  <a:lumMod val="50000"/>
                </a:schemeClr>
              </a:solidFill>
            </a:endParaRPr>
          </a:p>
        </p:txBody>
      </p:sp>
      <p:sp>
        <p:nvSpPr>
          <p:cNvPr id="13" name="TextBox 8"/>
          <p:cNvSpPr txBox="1">
            <a:spLocks noChangeArrowheads="1"/>
          </p:cNvSpPr>
          <p:nvPr/>
        </p:nvSpPr>
        <p:spPr bwMode="auto">
          <a:xfrm>
            <a:off x="-71470" y="-20"/>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The Taoist Religion</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4" name="Rectangle 6"/>
          <p:cNvSpPr txBox="1">
            <a:spLocks noChangeArrowheads="1"/>
          </p:cNvSpPr>
          <p:nvPr/>
        </p:nvSpPr>
        <p:spPr>
          <a:xfrm>
            <a:off x="714348" y="1643054"/>
            <a:ext cx="7848600" cy="1676400"/>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located at the southwestern suburb of </a:t>
            </a: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Yingtan</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Jiangxi Province</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indent="-363855" defTabSz="971550">
              <a:spcBef>
                <a:spcPct val="20000"/>
              </a:spcBef>
              <a:buFont typeface="Arial" panose="020B0604020202020204" pitchFamily="34" charset="0"/>
              <a:buChar char="•"/>
            </a:pPr>
            <a:r>
              <a:rPr lang="en-US" altLang="zh-CN" sz="2400" dirty="0" smtClean="0">
                <a:latin typeface="+mn-lt"/>
                <a:ea typeface="+mn-ea"/>
              </a:rPr>
              <a:t>the most sacred Taoist mountain</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the birthplace of the Taoist religion </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pic>
        <p:nvPicPr>
          <p:cNvPr id="15" name="Picture 8" descr="2007-12-6-14-48-13"/>
          <p:cNvPicPr>
            <a:picLocks noChangeAspect="1" noChangeArrowheads="1"/>
          </p:cNvPicPr>
          <p:nvPr/>
        </p:nvPicPr>
        <p:blipFill>
          <a:blip r:embed="rId2" cstate="print">
            <a:extLst>
              <a:ext uri="{28A0092B-C50C-407E-A947-70E740481C1C}">
                <a14:useLocalDpi xmlns:a14="http://schemas.microsoft.com/office/drawing/2010/main" val="0"/>
              </a:ext>
            </a:extLst>
          </a:blip>
          <a:srcRect b="4095"/>
          <a:stretch>
            <a:fillRect/>
          </a:stretch>
        </p:blipFill>
        <p:spPr bwMode="auto">
          <a:xfrm>
            <a:off x="6072198" y="2285996"/>
            <a:ext cx="2746881" cy="2714644"/>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1071538" y="3377048"/>
            <a:ext cx="5072098" cy="2122805"/>
          </a:xfrm>
          <a:prstGeom prst="rect">
            <a:avLst/>
          </a:prstGeom>
        </p:spPr>
        <p:txBody>
          <a:bodyPr wrap="square">
            <a:spAutoFit/>
          </a:bodyPr>
          <a:lstStyle/>
          <a:p>
            <a:pPr>
              <a:buClr>
                <a:schemeClr val="accent6">
                  <a:lumMod val="50000"/>
                </a:schemeClr>
              </a:buClr>
              <a:buFont typeface="Wingdings" panose="05000000000000000000" pitchFamily="2" charset="2"/>
              <a:buChar char="Ø"/>
            </a:pPr>
            <a:r>
              <a:rPr lang="en-US" altLang="zh-CN" sz="2200" dirty="0" smtClean="0">
                <a:latin typeface="+mn-lt"/>
              </a:rPr>
              <a:t>According to a legend, when the </a:t>
            </a:r>
            <a:endParaRPr lang="en-US" altLang="zh-CN" sz="2200" dirty="0" smtClean="0">
              <a:latin typeface="+mn-lt"/>
            </a:endParaRPr>
          </a:p>
          <a:p>
            <a:pPr>
              <a:buClr>
                <a:schemeClr val="accent6">
                  <a:lumMod val="50000"/>
                </a:schemeClr>
              </a:buClr>
            </a:pPr>
            <a:r>
              <a:rPr lang="en-US" altLang="zh-CN" sz="2200" dirty="0" smtClean="0">
                <a:latin typeface="+mn-lt"/>
              </a:rPr>
              <a:t>   </a:t>
            </a:r>
            <a:r>
              <a:rPr lang="en-US" altLang="zh-CN" sz="2200" dirty="0" smtClean="0">
                <a:solidFill>
                  <a:srgbClr val="FF0000"/>
                </a:solidFill>
                <a:latin typeface="+mn-lt"/>
              </a:rPr>
              <a:t> elixirs</a:t>
            </a:r>
            <a:r>
              <a:rPr lang="zh-CN" altLang="en-US" sz="2200" dirty="0" smtClean="0">
                <a:latin typeface="+mn-lt"/>
              </a:rPr>
              <a:t>（长生不老药）</a:t>
            </a:r>
            <a:r>
              <a:rPr lang="en-US" altLang="zh-CN" sz="2200" dirty="0" smtClean="0">
                <a:latin typeface="+mn-lt"/>
              </a:rPr>
              <a:t> were made, a dragon and a  tiger were seen above the mountain.  So, the mountain was renamed after  the celestial animals (“</a:t>
            </a:r>
            <a:r>
              <a:rPr lang="zh-CN" altLang="en-US" sz="2200" dirty="0" smtClean="0">
                <a:latin typeface="+mn-lt"/>
              </a:rPr>
              <a:t>丹成而龙虎现，山因以名”</a:t>
            </a:r>
            <a:r>
              <a:rPr lang="en-US" altLang="zh-CN" sz="2200" dirty="0" smtClean="0">
                <a:latin typeface="+mn-lt"/>
              </a:rPr>
              <a:t>).</a:t>
            </a:r>
            <a:endParaRPr lang="en-US" altLang="zh-CN" sz="2200" dirty="0">
              <a:latin typeface="+mn-lt"/>
            </a:endParaRPr>
          </a:p>
        </p:txBody>
      </p:sp>
      <p:sp>
        <p:nvSpPr>
          <p:cNvPr id="23" name="矩形 22"/>
          <p:cNvSpPr/>
          <p:nvPr/>
        </p:nvSpPr>
        <p:spPr>
          <a:xfrm>
            <a:off x="714348" y="1214426"/>
            <a:ext cx="3163302" cy="461665"/>
          </a:xfrm>
          <a:prstGeom prst="rect">
            <a:avLst/>
          </a:prstGeom>
        </p:spPr>
        <p:txBody>
          <a:bodyPr wrap="none">
            <a:spAutoFit/>
          </a:bodyPr>
          <a:lstStyle/>
          <a:p>
            <a:r>
              <a:rPr lang="en-US" altLang="zh-CN" sz="2400" b="1" dirty="0" smtClean="0">
                <a:solidFill>
                  <a:schemeClr val="accent6">
                    <a:lumMod val="75000"/>
                  </a:schemeClr>
                </a:solidFill>
              </a:rPr>
              <a:t>Dragon-Tiger Mountain</a:t>
            </a:r>
            <a:endParaRPr lang="zh-CN" altLang="en-US" sz="2400" b="1" dirty="0">
              <a:solidFill>
                <a:schemeClr val="accent6">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slide(fromBottom)">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14" name="组合 2"/>
          <p:cNvGrpSpPr/>
          <p:nvPr/>
        </p:nvGrpSpPr>
        <p:grpSpPr bwMode="auto">
          <a:xfrm>
            <a:off x="0" y="436548"/>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21" name="直接连接符 20"/>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TextBox 8"/>
          <p:cNvSpPr txBox="1">
            <a:spLocks noChangeArrowheads="1"/>
          </p:cNvSpPr>
          <p:nvPr/>
        </p:nvSpPr>
        <p:spPr bwMode="auto">
          <a:xfrm>
            <a:off x="467995" y="-22860"/>
            <a:ext cx="7385050" cy="645160"/>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Buddhism</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8" name="Rectangle 3"/>
          <p:cNvSpPr txBox="1">
            <a:spLocks noChangeArrowheads="1"/>
          </p:cNvSpPr>
          <p:nvPr/>
        </p:nvSpPr>
        <p:spPr>
          <a:xfrm>
            <a:off x="785786" y="1189057"/>
            <a:ext cx="7858180" cy="4525963"/>
          </a:xfrm>
          <a:prstGeom prst="rect">
            <a:avLst/>
          </a:prstGeom>
        </p:spPr>
        <p:txBody>
          <a:bodyPr/>
          <a:lstStyle/>
          <a:p>
            <a:pPr marL="363855" marR="0" lvl="0" indent="-363855" algn="l" defTabSz="971550" rtl="0" eaLnBrk="0" fontAlgn="base" latinLnBrk="0" hangingPunct="0">
              <a:lnSpc>
                <a:spcPct val="120000"/>
              </a:lnSpc>
              <a:spcBef>
                <a:spcPct val="20000"/>
              </a:spcBef>
              <a:spcAft>
                <a:spcPts val="60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originated in India in the sixth century B.C.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20000"/>
              </a:lnSpc>
              <a:spcBef>
                <a:spcPct val="20000"/>
              </a:spcBef>
              <a:spcAft>
                <a:spcPts val="600"/>
              </a:spcAft>
              <a:buClrTx/>
              <a:buSzTx/>
              <a:buFont typeface="Arial" panose="020B0604020202020204" pitchFamily="34" charset="0"/>
              <a:buChar char="•"/>
              <a:defRPr/>
            </a:pPr>
            <a:r>
              <a:rPr kumimoji="0" lang="en-US" altLang="zh-CN" sz="2400" i="0" u="none" strike="noStrike" kern="1200" cap="none" spc="0" normalizeH="0" baseline="0" noProof="0" dirty="0" err="1" smtClean="0">
                <a:ln>
                  <a:noFill/>
                </a:ln>
                <a:solidFill>
                  <a:srgbClr val="FF0000"/>
                </a:solidFill>
                <a:effectLst/>
                <a:uLnTx/>
                <a:uFillTx/>
                <a:latin typeface="+mn-lt"/>
                <a:ea typeface="+mn-ea"/>
                <a:cs typeface="+mn-cs"/>
              </a:rPr>
              <a:t>Sakyamuni</a:t>
            </a:r>
            <a:r>
              <a:rPr kumimoji="0" lang="en-US" altLang="zh-CN" sz="2400" i="0" u="none" strike="noStrike" kern="1200" cap="none" spc="0" normalizeH="0" baseline="0" noProof="0" dirty="0" smtClean="0">
                <a:ln>
                  <a:noFill/>
                </a:ln>
                <a:solidFill>
                  <a:srgbClr val="FF0000"/>
                </a:solidFill>
                <a:effectLst/>
                <a:uLnTx/>
                <a:uFillTx/>
                <a:latin typeface="+mn-lt"/>
                <a:ea typeface="+mn-ea"/>
                <a:cs typeface="+mn-cs"/>
              </a:rPr>
              <a:t> </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is said to be the founder of Buddhism.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20000"/>
              </a:lnSpc>
              <a:spcBef>
                <a:spcPct val="20000"/>
              </a:spcBef>
              <a:spcAft>
                <a:spcPts val="60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first introduced into China in the first century</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lvl="0" indent="-363855" defTabSz="971550">
              <a:lnSpc>
                <a:spcPct val="120000"/>
              </a:lnSpc>
              <a:spcBef>
                <a:spcPct val="20000"/>
              </a:spcBef>
              <a:spcAft>
                <a:spcPts val="600"/>
              </a:spcAft>
              <a:buFont typeface="Arial" panose="020B0604020202020204" pitchFamily="34" charset="0"/>
              <a:buChar cha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entered its </a:t>
            </a:r>
            <a:r>
              <a:rPr lang="en-US" altLang="zh-CN" sz="2400" dirty="0" smtClean="0">
                <a:latin typeface="+mn-lt"/>
                <a:ea typeface="+mn-ea"/>
              </a:rPr>
              <a:t>golden age during the Sui and Tang dynasties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20000"/>
              </a:lnSpc>
              <a:spcBef>
                <a:spcPct val="20000"/>
              </a:spcBef>
              <a:spcAft>
                <a:spcPts val="60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based on the theory of </a:t>
            </a: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samsara</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400" i="0" u="none" strike="noStrike" kern="1200" cap="none" spc="0" normalizeH="0" baseline="0" noProof="0" dirty="0" smtClean="0">
                <a:ln>
                  <a:noFill/>
                </a:ln>
                <a:solidFill>
                  <a:schemeClr val="tx1"/>
                </a:solidFill>
                <a:effectLst/>
                <a:uLnTx/>
                <a:uFillTx/>
                <a:latin typeface="+mn-lt"/>
                <a:ea typeface="+mn-ea"/>
                <a:cs typeface="+mn-cs"/>
              </a:rPr>
              <a:t>轮回</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meaning that living beings orbit around the six spheres of heaven, hell and earth, just like an ever-turning wheel </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2" name="组合 2"/>
          <p:cNvGrpSpPr/>
          <p:nvPr/>
        </p:nvGrpSpPr>
        <p:grpSpPr bwMode="auto">
          <a:xfrm>
            <a:off x="0" y="436548"/>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21" name="直接连接符 20"/>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TextBox 8"/>
          <p:cNvSpPr txBox="1">
            <a:spLocks noChangeArrowheads="1"/>
          </p:cNvSpPr>
          <p:nvPr/>
        </p:nvSpPr>
        <p:spPr bwMode="auto">
          <a:xfrm>
            <a:off x="-142908" y="-20"/>
            <a:ext cx="2500330"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Buddhism</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8" name="Rectangle 6"/>
          <p:cNvSpPr txBox="1">
            <a:spLocks noChangeArrowheads="1"/>
          </p:cNvSpPr>
          <p:nvPr/>
        </p:nvSpPr>
        <p:spPr>
          <a:xfrm>
            <a:off x="928662" y="3100398"/>
            <a:ext cx="7572428" cy="2543184"/>
          </a:xfrm>
          <a:prstGeom prst="rect">
            <a:avLst/>
          </a:prstGeom>
        </p:spPr>
        <p:txBody>
          <a:bodyPr/>
          <a:lstStyle/>
          <a:p>
            <a:pPr marL="363855" lvl="0" indent="-363855" defTabSz="971550">
              <a:spcBef>
                <a:spcPts val="0"/>
              </a:spcBef>
              <a:defRPr/>
            </a:pPr>
            <a:r>
              <a:rPr lang="en-US" altLang="zh-CN" sz="2400" dirty="0" smtClean="0">
                <a:solidFill>
                  <a:schemeClr val="accent6">
                    <a:lumMod val="75000"/>
                  </a:schemeClr>
                </a:solidFill>
                <a:latin typeface="+mn-lt"/>
                <a:ea typeface="+mn-ea"/>
              </a:rPr>
              <a:t>Four Noble Truths (</a:t>
            </a:r>
            <a:r>
              <a:rPr lang="zh-CN" altLang="en-US" sz="2400" dirty="0" smtClean="0">
                <a:solidFill>
                  <a:schemeClr val="accent6">
                    <a:lumMod val="75000"/>
                  </a:schemeClr>
                </a:solidFill>
                <a:latin typeface="+mn-lt"/>
                <a:ea typeface="+mn-ea"/>
              </a:rPr>
              <a:t>四谛</a:t>
            </a:r>
            <a:r>
              <a:rPr lang="en-US" altLang="zh-CN" sz="2400" dirty="0" smtClean="0">
                <a:solidFill>
                  <a:schemeClr val="accent6">
                    <a:lumMod val="75000"/>
                  </a:schemeClr>
                </a:solidFill>
                <a:latin typeface="+mn-lt"/>
                <a:ea typeface="+mn-ea"/>
              </a:rPr>
              <a:t>):</a:t>
            </a:r>
            <a:endParaRPr kumimoji="0" lang="en-US" altLang="zh-CN" sz="2400" i="0" u="none" strike="noStrike" kern="1200" cap="none" spc="0" normalizeH="0" baseline="0" noProof="0" dirty="0" smtClean="0">
              <a:ln>
                <a:noFill/>
              </a:ln>
              <a:solidFill>
                <a:schemeClr val="accent6">
                  <a:lumMod val="75000"/>
                </a:schemeClr>
              </a:solidFill>
              <a:effectLst/>
              <a:uLnTx/>
              <a:uFillTx/>
              <a:latin typeface="+mn-lt"/>
              <a:ea typeface="+mn-ea"/>
              <a:cs typeface="+mn-cs"/>
            </a:endParaRPr>
          </a:p>
          <a:p>
            <a:pPr marL="363855" marR="0" lvl="0" indent="-363855" algn="l" defTabSz="971550" rtl="0" eaLnBrk="0" fontAlgn="base" latinLnBrk="0" hangingPunct="0">
              <a:lnSpc>
                <a:spcPct val="100000"/>
              </a:lnSpc>
              <a:spcBef>
                <a:spcPts val="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Life is suffering.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ts val="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The cause of suffering is desire.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ts val="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The answer is to quench (</a:t>
            </a:r>
            <a:r>
              <a:rPr kumimoji="0" lang="zh-CN" altLang="en-US" sz="24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抑制</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desire.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ts val="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The way to this end is to follow the Eight-Fold Path (</a:t>
            </a:r>
            <a:r>
              <a:rPr kumimoji="0" lang="zh-CN" altLang="en-US" sz="2400" i="0" u="none" strike="noStrike" kern="1200" cap="none" spc="0" normalizeH="0" baseline="0" noProof="0" dirty="0" smtClean="0">
                <a:ln>
                  <a:noFill/>
                </a:ln>
                <a:solidFill>
                  <a:schemeClr val="tx1"/>
                </a:solidFill>
                <a:effectLst/>
                <a:uLnTx/>
                <a:uFillTx/>
                <a:latin typeface="仿宋" panose="02010609060101010101" pitchFamily="49" charset="-122"/>
                <a:ea typeface="仿宋" panose="02010609060101010101" pitchFamily="49" charset="-122"/>
              </a:rPr>
              <a:t>八正道</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9" name="矩形 8"/>
          <p:cNvSpPr/>
          <p:nvPr/>
        </p:nvSpPr>
        <p:spPr>
          <a:xfrm>
            <a:off x="3089154" y="1000112"/>
            <a:ext cx="3125920" cy="461665"/>
          </a:xfrm>
          <a:prstGeom prst="rect">
            <a:avLst/>
          </a:prstGeom>
        </p:spPr>
        <p:txBody>
          <a:bodyPr wrap="none">
            <a:spAutoFit/>
          </a:bodyPr>
          <a:lstStyle/>
          <a:p>
            <a:r>
              <a:rPr lang="en-US" altLang="zh-CN" sz="2400" b="1" dirty="0" smtClean="0">
                <a:solidFill>
                  <a:schemeClr val="accent6">
                    <a:lumMod val="50000"/>
                  </a:schemeClr>
                </a:solidFill>
              </a:rPr>
              <a:t>The Buddhist doctrines</a:t>
            </a:r>
            <a:endParaRPr lang="zh-CN" altLang="en-US" sz="2400" b="1" dirty="0">
              <a:solidFill>
                <a:schemeClr val="accent6">
                  <a:lumMod val="50000"/>
                </a:schemeClr>
              </a:solidFill>
            </a:endParaRPr>
          </a:p>
        </p:txBody>
      </p:sp>
      <p:sp>
        <p:nvSpPr>
          <p:cNvPr id="12" name="矩形 11"/>
          <p:cNvSpPr/>
          <p:nvPr/>
        </p:nvSpPr>
        <p:spPr>
          <a:xfrm>
            <a:off x="928663" y="1500178"/>
            <a:ext cx="7429551" cy="1569660"/>
          </a:xfrm>
          <a:prstGeom prst="rect">
            <a:avLst/>
          </a:prstGeom>
        </p:spPr>
        <p:txBody>
          <a:bodyPr wrap="square">
            <a:spAutoFit/>
          </a:bodyPr>
          <a:lstStyle/>
          <a:p>
            <a:pPr>
              <a:buSzPct val="50000"/>
              <a:buFont typeface="Wingdings" panose="05000000000000000000" pitchFamily="2" charset="2"/>
              <a:buChar char="l"/>
            </a:pPr>
            <a:r>
              <a:rPr lang="en-US" altLang="zh-CN" sz="2400" dirty="0" smtClean="0">
                <a:latin typeface="+mn-lt"/>
              </a:rPr>
              <a:t> Everything in the world is changing transient ( </a:t>
            </a:r>
            <a:r>
              <a:rPr lang="zh-CN" altLang="en-US" sz="2400" dirty="0" smtClean="0">
                <a:latin typeface="+mn-lt"/>
              </a:rPr>
              <a:t>暂时的</a:t>
            </a:r>
            <a:r>
              <a:rPr lang="en-US" altLang="zh-CN" sz="2400" dirty="0" smtClean="0">
                <a:latin typeface="+mn-lt"/>
              </a:rPr>
              <a:t>)  </a:t>
            </a:r>
            <a:endParaRPr lang="en-US" altLang="zh-CN" sz="2400" dirty="0" smtClean="0">
              <a:latin typeface="+mn-lt"/>
            </a:endParaRPr>
          </a:p>
          <a:p>
            <a:pPr>
              <a:buSzPct val="50000"/>
            </a:pPr>
            <a:r>
              <a:rPr lang="en-US" altLang="zh-CN" sz="2400" dirty="0" smtClean="0">
                <a:latin typeface="+mn-lt"/>
              </a:rPr>
              <a:t>   and unreal. </a:t>
            </a:r>
            <a:endParaRPr lang="en-US" altLang="zh-CN" sz="2400" dirty="0" smtClean="0">
              <a:latin typeface="+mn-lt"/>
            </a:endParaRPr>
          </a:p>
          <a:p>
            <a:pPr>
              <a:buSzPct val="50000"/>
              <a:buFont typeface="Wingdings" panose="05000000000000000000" pitchFamily="2" charset="2"/>
              <a:buChar char="l"/>
            </a:pPr>
            <a:r>
              <a:rPr lang="en-US" altLang="zh-CN" sz="2400" dirty="0" smtClean="0">
                <a:latin typeface="+mn-lt"/>
              </a:rPr>
              <a:t> There is no independent entity ( </a:t>
            </a:r>
            <a:r>
              <a:rPr lang="zh-CN" altLang="en-US" sz="2400" dirty="0" smtClean="0">
                <a:latin typeface="+mn-lt"/>
              </a:rPr>
              <a:t>实体</a:t>
            </a:r>
            <a:r>
              <a:rPr lang="en-US" altLang="zh-CN" sz="2400" dirty="0" smtClean="0">
                <a:latin typeface="+mn-lt"/>
              </a:rPr>
              <a:t>) or dictator. </a:t>
            </a:r>
            <a:endParaRPr lang="en-US" altLang="zh-CN" sz="2400" dirty="0" smtClean="0">
              <a:latin typeface="+mn-lt"/>
            </a:endParaRPr>
          </a:p>
          <a:p>
            <a:pPr>
              <a:buSzPct val="50000"/>
              <a:buFont typeface="Wingdings" panose="05000000000000000000" pitchFamily="2" charset="2"/>
              <a:buChar char="l"/>
            </a:pPr>
            <a:r>
              <a:rPr lang="en-US" altLang="zh-CN" sz="2400" dirty="0" smtClean="0">
                <a:latin typeface="+mn-lt"/>
              </a:rPr>
              <a:t> Life is suffering.</a:t>
            </a:r>
            <a:endParaRPr lang="en-US" altLang="zh-CN" sz="2400" dirty="0" smtClean="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slide(fromBottom)">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slide(fromBottom)">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slide(fromBottom)">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slide(fromBottom)">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4)">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2" name="组合 2"/>
          <p:cNvGrpSpPr/>
          <p:nvPr/>
        </p:nvGrpSpPr>
        <p:grpSpPr bwMode="auto">
          <a:xfrm>
            <a:off x="0" y="436548"/>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21" name="直接连接符 20"/>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TextBox 8"/>
          <p:cNvSpPr txBox="1">
            <a:spLocks noChangeArrowheads="1"/>
          </p:cNvSpPr>
          <p:nvPr/>
        </p:nvSpPr>
        <p:spPr bwMode="auto">
          <a:xfrm>
            <a:off x="-142908" y="-20"/>
            <a:ext cx="2500330"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Buddhism</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8" name="Rectangle 4"/>
          <p:cNvSpPr txBox="1">
            <a:spLocks noRot="1" noChangeArrowheads="1"/>
          </p:cNvSpPr>
          <p:nvPr/>
        </p:nvSpPr>
        <p:spPr>
          <a:xfrm>
            <a:off x="2928926" y="857236"/>
            <a:ext cx="3857652" cy="454852"/>
          </a:xfrm>
          <a:prstGeom prst="rect">
            <a:avLst/>
          </a:prstGeom>
        </p:spPr>
        <p:txBody>
          <a:bodyPr/>
          <a:lstStyle/>
          <a:p>
            <a:pPr marL="0" marR="0" lvl="0" indent="0" algn="ctr" defTabSz="97155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chemeClr val="accent6">
                    <a:lumMod val="50000"/>
                  </a:schemeClr>
                </a:solidFill>
                <a:effectLst/>
                <a:uLnTx/>
                <a:uFillTx/>
                <a:latin typeface="+mj-lt"/>
                <a:ea typeface="+mj-ea"/>
                <a:cs typeface="+mj-cs"/>
              </a:rPr>
              <a:t>Buddhist Temples</a:t>
            </a:r>
            <a:endParaRPr kumimoji="0" lang="en-US" altLang="zh-CN" sz="2400" b="1" i="0" u="none" strike="noStrike" kern="1200" cap="none" spc="0" normalizeH="0" baseline="0" noProof="0" dirty="0">
              <a:ln>
                <a:noFill/>
              </a:ln>
              <a:solidFill>
                <a:schemeClr val="accent6">
                  <a:lumMod val="50000"/>
                </a:schemeClr>
              </a:solidFill>
              <a:effectLst/>
              <a:uLnTx/>
              <a:uFillTx/>
              <a:latin typeface="+mj-lt"/>
              <a:ea typeface="+mj-ea"/>
              <a:cs typeface="+mj-cs"/>
            </a:endParaRPr>
          </a:p>
        </p:txBody>
      </p:sp>
      <p:sp>
        <p:nvSpPr>
          <p:cNvPr id="9" name="Rectangle 6"/>
          <p:cNvSpPr txBox="1">
            <a:spLocks noChangeArrowheads="1"/>
          </p:cNvSpPr>
          <p:nvPr/>
        </p:nvSpPr>
        <p:spPr>
          <a:xfrm>
            <a:off x="428596" y="1421040"/>
            <a:ext cx="8072494" cy="1793650"/>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Chinese Buddhist architecture includes </a:t>
            </a:r>
            <a:r>
              <a:rPr kumimoji="0" lang="en-US" altLang="zh-CN" sz="2400" i="0" u="none" strike="noStrike" kern="1200" cap="none" spc="0" normalizeH="0" baseline="0" noProof="0" dirty="0" smtClean="0">
                <a:ln>
                  <a:noFill/>
                </a:ln>
                <a:solidFill>
                  <a:srgbClr val="FF0000"/>
                </a:solidFill>
                <a:effectLst/>
                <a:uLnTx/>
                <a:uFillTx/>
                <a:latin typeface="+mn-lt"/>
                <a:ea typeface="+mn-ea"/>
                <a:cs typeface="+mn-cs"/>
              </a:rPr>
              <a:t>pagodas</a:t>
            </a:r>
            <a:r>
              <a:rPr kumimoji="0" lang="zh-CN" altLang="en-US" sz="2400" i="0" u="none" strike="noStrike" kern="1200" cap="none" spc="0" normalizeH="0" baseline="0" noProof="0" dirty="0" smtClean="0">
                <a:ln>
                  <a:noFill/>
                </a:ln>
                <a:solidFill>
                  <a:srgbClr val="FF0000"/>
                </a:solidFill>
                <a:effectLst/>
                <a:uLnTx/>
                <a:uFillTx/>
                <a:latin typeface="+mn-lt"/>
                <a:ea typeface="+mn-ea"/>
                <a:cs typeface="+mn-cs"/>
              </a:rPr>
              <a:t>（佛塔）</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temples and </a:t>
            </a:r>
            <a:r>
              <a:rPr kumimoji="0" lang="en-US" altLang="zh-CN" sz="2400" i="0" u="none" strike="noStrike" kern="1200" cap="none" spc="0" normalizeH="0" baseline="0" noProof="0" dirty="0" smtClean="0">
                <a:ln>
                  <a:noFill/>
                </a:ln>
                <a:solidFill>
                  <a:srgbClr val="FF0000"/>
                </a:solidFill>
                <a:effectLst/>
                <a:uLnTx/>
                <a:uFillTx/>
                <a:latin typeface="+mn-lt"/>
                <a:ea typeface="+mn-ea"/>
                <a:cs typeface="+mn-cs"/>
              </a:rPr>
              <a:t>grottos</a:t>
            </a:r>
            <a:r>
              <a:rPr kumimoji="0" lang="zh-CN" altLang="en-US" sz="2400" i="0" u="none" strike="noStrike" kern="1200" cap="none" spc="0" normalizeH="0" baseline="0" noProof="0" dirty="0" smtClean="0">
                <a:ln>
                  <a:noFill/>
                </a:ln>
                <a:solidFill>
                  <a:srgbClr val="FF0000"/>
                </a:solidFill>
                <a:effectLst/>
                <a:uLnTx/>
                <a:uFillTx/>
                <a:latin typeface="+mn-lt"/>
                <a:ea typeface="+mn-ea"/>
                <a:cs typeface="+mn-cs"/>
              </a:rPr>
              <a:t>（洞穴）</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Earlier Buddhist temples usually combined pagodas and a courtyard-style temple. </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pic>
        <p:nvPicPr>
          <p:cNvPr id="14" name="Picture 10" descr="F:\中国文化概况\2007-8-16-8-45-27.jpg"/>
          <p:cNvPicPr>
            <a:picLocks noChangeAspect="1" noChangeArrowheads="1"/>
          </p:cNvPicPr>
          <p:nvPr/>
        </p:nvPicPr>
        <p:blipFill>
          <a:blip r:embed="rId2">
            <a:extLst>
              <a:ext uri="{28A0092B-C50C-407E-A947-70E740481C1C}">
                <a14:useLocalDpi xmlns:a14="http://schemas.microsoft.com/office/drawing/2010/main" val="0"/>
              </a:ext>
            </a:extLst>
          </a:blip>
          <a:srcRect b="5281"/>
          <a:stretch>
            <a:fillRect/>
          </a:stretch>
        </p:blipFill>
        <p:spPr bwMode="auto">
          <a:xfrm>
            <a:off x="142844" y="3029408"/>
            <a:ext cx="2903131" cy="254273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p:cNvSpPr txBox="1">
            <a:spLocks noChangeArrowheads="1"/>
          </p:cNvSpPr>
          <p:nvPr/>
        </p:nvSpPr>
        <p:spPr>
          <a:xfrm>
            <a:off x="3143240" y="3214690"/>
            <a:ext cx="5572164" cy="2133600"/>
          </a:xfrm>
          <a:prstGeom prst="rect">
            <a:avLst/>
          </a:prstGeom>
        </p:spPr>
        <p:txBody>
          <a:bodyPr/>
          <a:lstStyle/>
          <a:p>
            <a:pPr marL="363855" marR="0" lvl="0" indent="-363855" algn="l" defTabSz="971550" rtl="0" eaLnBrk="0" fontAlgn="base" latinLnBrk="0" hangingPunct="0">
              <a:lnSpc>
                <a:spcPct val="100000"/>
              </a:lnSpc>
              <a:spcBef>
                <a:spcPts val="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located in</a:t>
            </a:r>
            <a:r>
              <a:rPr kumimoji="0" lang="en-US" altLang="zh-CN" sz="2400" i="0" u="none" strike="noStrike" kern="1200" cap="none" spc="0" normalizeH="0" noProof="0" dirty="0" smtClean="0">
                <a:ln>
                  <a:noFill/>
                </a:ln>
                <a:solidFill>
                  <a:schemeClr val="tx1"/>
                </a:solidFill>
                <a:effectLst/>
                <a:uLnTx/>
                <a:uFillTx/>
                <a:latin typeface="+mn-lt"/>
                <a:ea typeface="+mn-ea"/>
                <a:cs typeface="+mn-cs"/>
              </a:rPr>
              <a:t> </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Luoyang City, Henan Province</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ts val="0"/>
              </a:spcBef>
              <a:spcAft>
                <a:spcPct val="0"/>
              </a:spcAft>
              <a:buClrTx/>
              <a:buSzTx/>
              <a:buFont typeface="Arial" panose="020B0604020202020204" pitchFamily="34" charset="0"/>
              <a:buChar char="•"/>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first officially built Buddhist temple in China</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indent="-363855" defTabSz="971550">
              <a:spcBef>
                <a:spcPts val="0"/>
              </a:spcBef>
              <a:buFont typeface="Arial" panose="020B0604020202020204" pitchFamily="34" charset="0"/>
              <a:buChar char="•"/>
              <a:defRPr/>
            </a:pPr>
            <a:r>
              <a:rPr lang="en-US" altLang="zh-CN" sz="2400" dirty="0" smtClean="0">
                <a:latin typeface="+mn-lt"/>
                <a:ea typeface="+mn-ea"/>
              </a:rPr>
              <a:t>named after the white horse that carried the Buddhist scriptures from India to Luoyang</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
        <p:nvSpPr>
          <p:cNvPr id="17" name="Rectangle 4"/>
          <p:cNvSpPr txBox="1">
            <a:spLocks noRot="1" noChangeArrowheads="1"/>
          </p:cNvSpPr>
          <p:nvPr/>
        </p:nvSpPr>
        <p:spPr>
          <a:xfrm>
            <a:off x="3500430" y="2714624"/>
            <a:ext cx="4929222" cy="642942"/>
          </a:xfrm>
          <a:prstGeom prst="rect">
            <a:avLst/>
          </a:prstGeom>
        </p:spPr>
        <p:txBody>
          <a:bodyPr>
            <a:normAutofit fontScale="97500"/>
          </a:bodyPr>
          <a:lstStyle/>
          <a:p>
            <a:pPr marL="0" marR="0" lvl="0" indent="0" algn="ctr" defTabSz="97155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chemeClr val="accent6">
                    <a:lumMod val="75000"/>
                  </a:schemeClr>
                </a:solidFill>
                <a:effectLst/>
                <a:uLnTx/>
                <a:uFillTx/>
                <a:latin typeface="+mj-lt"/>
                <a:ea typeface="+mj-ea"/>
                <a:cs typeface="+mj-cs"/>
              </a:rPr>
              <a:t>The White Horse Temple</a:t>
            </a:r>
            <a:endParaRPr kumimoji="0" lang="en-US" altLang="zh-CN" sz="2400" b="1" i="1" u="none" strike="noStrike" kern="1200" cap="none" spc="0" normalizeH="0" baseline="0" noProof="0" dirty="0">
              <a:ln>
                <a:noFill/>
              </a:ln>
              <a:solidFill>
                <a:schemeClr val="accent6">
                  <a:lumMod val="75000"/>
                </a:schemeClr>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1"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slide(fromBottom)">
                                      <p:cBhvr>
                                        <p:cTn id="23" dur="500"/>
                                        <p:tgtEl>
                                          <p:spTgt spid="16">
                                            <p:txEl>
                                              <p:pRg st="0" end="0"/>
                                            </p:txEl>
                                          </p:spTgt>
                                        </p:tgtEl>
                                      </p:cBhvr>
                                    </p:animEffect>
                                  </p:childTnLst>
                                </p:cTn>
                              </p:par>
                              <p:par>
                                <p:cTn id="24" presetID="12" presetClass="entr" presetSubtype="4" fill="hold" grpId="1" nodeType="withEffect">
                                  <p:stCondLst>
                                    <p:cond delay="0"/>
                                  </p:stCondLst>
                                  <p:childTnLst>
                                    <p:set>
                                      <p:cBhvr>
                                        <p:cTn id="25" dur="1" fill="hold">
                                          <p:stCondLst>
                                            <p:cond delay="0"/>
                                          </p:stCondLst>
                                        </p:cTn>
                                        <p:tgtEl>
                                          <p:spTgt spid="16">
                                            <p:txEl>
                                              <p:pRg st="1" end="1"/>
                                            </p:txEl>
                                          </p:spTgt>
                                        </p:tgtEl>
                                        <p:attrNameLst>
                                          <p:attrName>style.visibility</p:attrName>
                                        </p:attrNameLst>
                                      </p:cBhvr>
                                      <p:to>
                                        <p:strVal val="visible"/>
                                      </p:to>
                                    </p:set>
                                    <p:animEffect transition="in" filter="slide(fromBottom)">
                                      <p:cBhvr>
                                        <p:cTn id="26" dur="500"/>
                                        <p:tgtEl>
                                          <p:spTgt spid="16">
                                            <p:txEl>
                                              <p:pRg st="1" end="1"/>
                                            </p:txEl>
                                          </p:spTgt>
                                        </p:tgtEl>
                                      </p:cBhvr>
                                    </p:animEffect>
                                  </p:childTnLst>
                                </p:cTn>
                              </p:par>
                              <p:par>
                                <p:cTn id="27" presetID="12" presetClass="entr" presetSubtype="4" fill="hold" grpId="1" nodeType="withEffect">
                                  <p:stCondLst>
                                    <p:cond delay="0"/>
                                  </p:stCondLst>
                                  <p:childTnLst>
                                    <p:set>
                                      <p:cBhvr>
                                        <p:cTn id="28" dur="1" fill="hold">
                                          <p:stCondLst>
                                            <p:cond delay="0"/>
                                          </p:stCondLst>
                                        </p:cTn>
                                        <p:tgtEl>
                                          <p:spTgt spid="16">
                                            <p:txEl>
                                              <p:pRg st="2" end="2"/>
                                            </p:txEl>
                                          </p:spTgt>
                                        </p:tgtEl>
                                        <p:attrNameLst>
                                          <p:attrName>style.visibility</p:attrName>
                                        </p:attrNameLst>
                                      </p:cBhvr>
                                      <p:to>
                                        <p:strVal val="visible"/>
                                      </p:to>
                                    </p:set>
                                    <p:animEffect transition="in" filter="slide(fromBottom)">
                                      <p:cBhvr>
                                        <p:cTn id="29"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6" grpId="1" build="allAtOnce"/>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2" name="组合 2"/>
          <p:cNvGrpSpPr/>
          <p:nvPr/>
        </p:nvGrpSpPr>
        <p:grpSpPr bwMode="auto">
          <a:xfrm>
            <a:off x="0" y="436548"/>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21" name="直接连接符 20"/>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TextBox 8"/>
          <p:cNvSpPr txBox="1">
            <a:spLocks noChangeArrowheads="1"/>
          </p:cNvSpPr>
          <p:nvPr/>
        </p:nvSpPr>
        <p:spPr bwMode="auto">
          <a:xfrm>
            <a:off x="-142908" y="-20"/>
            <a:ext cx="2500330"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Buddhism</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23" name="组合 22"/>
          <p:cNvGrpSpPr/>
          <p:nvPr/>
        </p:nvGrpSpPr>
        <p:grpSpPr>
          <a:xfrm>
            <a:off x="4857752" y="1285864"/>
            <a:ext cx="3643338" cy="2096881"/>
            <a:chOff x="4857752" y="1214426"/>
            <a:chExt cx="3643338" cy="2168319"/>
          </a:xfrm>
        </p:grpSpPr>
        <p:pic>
          <p:nvPicPr>
            <p:cNvPr id="8" name="Picture 8" descr="142500"/>
            <p:cNvPicPr>
              <a:picLocks noChangeAspect="1" noChangeArrowheads="1"/>
            </p:cNvPicPr>
            <p:nvPr/>
          </p:nvPicPr>
          <p:blipFill>
            <a:blip r:embed="rId2"/>
            <a:stretch>
              <a:fillRect/>
            </a:stretch>
          </p:blipFill>
          <p:spPr bwMode="auto">
            <a:xfrm>
              <a:off x="4857752" y="1214426"/>
              <a:ext cx="3643338" cy="21683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bwMode="auto">
            <a:xfrm>
              <a:off x="5572132" y="1288298"/>
              <a:ext cx="2428892" cy="362343"/>
            </a:xfrm>
            <a:prstGeom prst="rect">
              <a:avLst/>
            </a:prstGeom>
            <a:solidFill>
              <a:schemeClr val="bg1"/>
            </a:solidFill>
            <a:ln w="9525">
              <a:noFill/>
              <a:miter lim="800000"/>
            </a:ln>
            <a:effectLst/>
          </p:spPr>
          <p:txBody>
            <a:bodyPr wrap="square" rtlCol="0">
              <a:spAutoFit/>
            </a:bodyPr>
            <a:lstStyle/>
            <a:p>
              <a:pPr defTabSz="878205">
                <a:lnSpc>
                  <a:spcPct val="120000"/>
                </a:lnSpc>
              </a:pPr>
              <a:r>
                <a:rPr lang="en-US" altLang="zh-CN" sz="1600" dirty="0" err="1"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WuTai</a:t>
              </a:r>
              <a:r>
                <a:rPr lang="en-US" altLang="zh-CN" sz="1600"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 Mountain</a:t>
              </a:r>
              <a:r>
                <a:rPr lang="zh-CN" altLang="en-US" sz="1600"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五台山</a:t>
              </a:r>
              <a:endParaRPr lang="zh-CN" altLang="en-US" sz="1600"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9" name="组合 18"/>
          <p:cNvGrpSpPr/>
          <p:nvPr/>
        </p:nvGrpSpPr>
        <p:grpSpPr>
          <a:xfrm>
            <a:off x="1071538" y="1285864"/>
            <a:ext cx="3418742" cy="2151095"/>
            <a:chOff x="1071538" y="1142988"/>
            <a:chExt cx="3418742" cy="2293971"/>
          </a:xfrm>
        </p:grpSpPr>
        <p:pic>
          <p:nvPicPr>
            <p:cNvPr id="14" name="图片 13" descr="13233365401869200942.jpg"/>
            <p:cNvPicPr>
              <a:picLocks noChangeAspect="1"/>
            </p:cNvPicPr>
            <p:nvPr/>
          </p:nvPicPr>
          <p:blipFill>
            <a:blip r:embed="rId3"/>
            <a:stretch>
              <a:fillRect/>
            </a:stretch>
          </p:blipFill>
          <p:spPr>
            <a:xfrm>
              <a:off x="1071538" y="1142988"/>
              <a:ext cx="3418742" cy="2293971"/>
            </a:xfrm>
            <a:prstGeom prst="rect">
              <a:avLst/>
            </a:prstGeom>
          </p:spPr>
        </p:pic>
        <p:sp>
          <p:nvSpPr>
            <p:cNvPr id="16" name="TextBox 15"/>
            <p:cNvSpPr txBox="1"/>
            <p:nvPr/>
          </p:nvSpPr>
          <p:spPr bwMode="auto">
            <a:xfrm>
              <a:off x="1571604" y="1285864"/>
              <a:ext cx="2428892" cy="360612"/>
            </a:xfrm>
            <a:prstGeom prst="rect">
              <a:avLst/>
            </a:prstGeom>
            <a:solidFill>
              <a:schemeClr val="bg1"/>
            </a:solidFill>
            <a:ln w="9525">
              <a:noFill/>
              <a:miter lim="800000"/>
            </a:ln>
            <a:effectLst/>
          </p:spPr>
          <p:txBody>
            <a:bodyPr wrap="square" rtlCol="0">
              <a:spAutoFit/>
            </a:bodyPr>
            <a:lstStyle/>
            <a:p>
              <a:pPr defTabSz="878205">
                <a:lnSpc>
                  <a:spcPct val="120000"/>
                </a:lnSpc>
              </a:pPr>
              <a:r>
                <a:rPr lang="en-US" altLang="zh-CN" sz="1600" dirty="0" err="1"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Emei</a:t>
              </a:r>
              <a:r>
                <a:rPr lang="en-US" altLang="zh-CN" sz="1600"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 Mountain </a:t>
              </a:r>
              <a:r>
                <a:rPr lang="zh-CN" altLang="en-US" sz="1600"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峨眉山</a:t>
              </a:r>
              <a:endParaRPr lang="zh-CN" altLang="en-US" sz="1600"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 name="组合 23"/>
          <p:cNvGrpSpPr/>
          <p:nvPr/>
        </p:nvGrpSpPr>
        <p:grpSpPr>
          <a:xfrm>
            <a:off x="4857752" y="3476610"/>
            <a:ext cx="3643338" cy="2238390"/>
            <a:chOff x="4857752" y="3476610"/>
            <a:chExt cx="3643338" cy="2238390"/>
          </a:xfrm>
        </p:grpSpPr>
        <p:pic>
          <p:nvPicPr>
            <p:cNvPr id="10" name="Picture 12" descr="cbe8a4fa6c1c1d0ca9d311ec"/>
            <p:cNvPicPr>
              <a:picLocks noChangeAspect="1" noChangeArrowheads="1"/>
            </p:cNvPicPr>
            <p:nvPr/>
          </p:nvPicPr>
          <p:blipFill>
            <a:blip r:embed="rId4"/>
            <a:stretch>
              <a:fillRect/>
            </a:stretch>
          </p:blipFill>
          <p:spPr bwMode="auto">
            <a:xfrm>
              <a:off x="4857752" y="3476610"/>
              <a:ext cx="3643338" cy="22383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bwMode="auto">
            <a:xfrm>
              <a:off x="5643570" y="3500442"/>
              <a:ext cx="2428892" cy="360612"/>
            </a:xfrm>
            <a:prstGeom prst="rect">
              <a:avLst/>
            </a:prstGeom>
            <a:solidFill>
              <a:schemeClr val="bg1"/>
            </a:solidFill>
            <a:ln w="9525">
              <a:noFill/>
              <a:miter lim="800000"/>
            </a:ln>
            <a:effectLst/>
          </p:spPr>
          <p:txBody>
            <a:bodyPr wrap="square" rtlCol="0">
              <a:spAutoFit/>
            </a:bodyPr>
            <a:lstStyle/>
            <a:p>
              <a:pPr defTabSz="878205">
                <a:lnSpc>
                  <a:spcPct val="120000"/>
                </a:lnSpc>
              </a:pPr>
              <a:r>
                <a:rPr lang="en-US" altLang="zh-CN" sz="1600" dirty="0" err="1"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Putuo</a:t>
              </a:r>
              <a:r>
                <a:rPr lang="en-US" altLang="zh-CN" sz="1600"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 Mountain</a:t>
              </a:r>
              <a:r>
                <a:rPr lang="zh-CN" altLang="en-US" sz="1600"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普陀山</a:t>
              </a:r>
              <a:endParaRPr lang="zh-CN" altLang="en-US" sz="1600"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 name="组合 21"/>
          <p:cNvGrpSpPr/>
          <p:nvPr/>
        </p:nvGrpSpPr>
        <p:grpSpPr>
          <a:xfrm>
            <a:off x="1071538" y="3500442"/>
            <a:ext cx="3429024" cy="2214578"/>
            <a:chOff x="1071538" y="3500442"/>
            <a:chExt cx="3429024" cy="2214578"/>
          </a:xfrm>
        </p:grpSpPr>
        <p:pic>
          <p:nvPicPr>
            <p:cNvPr id="9" name="Picture 10" descr="2005123132508_87"/>
            <p:cNvPicPr>
              <a:picLocks noChangeAspect="1" noChangeArrowheads="1"/>
            </p:cNvPicPr>
            <p:nvPr/>
          </p:nvPicPr>
          <p:blipFill>
            <a:blip r:embed="rId5"/>
            <a:stretch>
              <a:fillRect/>
            </a:stretch>
          </p:blipFill>
          <p:spPr bwMode="auto">
            <a:xfrm>
              <a:off x="1071538" y="3500442"/>
              <a:ext cx="3429024" cy="221457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bwMode="auto">
            <a:xfrm>
              <a:off x="1643042" y="3571880"/>
              <a:ext cx="2428892" cy="387798"/>
            </a:xfrm>
            <a:prstGeom prst="rect">
              <a:avLst/>
            </a:prstGeom>
            <a:solidFill>
              <a:schemeClr val="bg1"/>
            </a:solidFill>
            <a:ln w="9525">
              <a:noFill/>
              <a:miter lim="800000"/>
            </a:ln>
            <a:effectLst/>
          </p:spPr>
          <p:txBody>
            <a:bodyPr wrap="square" rtlCol="0">
              <a:spAutoFit/>
            </a:bodyPr>
            <a:lstStyle/>
            <a:p>
              <a:pPr defTabSz="878205">
                <a:lnSpc>
                  <a:spcPct val="120000"/>
                </a:lnSpc>
              </a:pPr>
              <a:r>
                <a:rPr lang="en-US" altLang="zh-CN" sz="1600" dirty="0" err="1"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Jiuhua</a:t>
              </a:r>
              <a:r>
                <a:rPr lang="en-US" altLang="zh-CN" sz="1600"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 Mountain </a:t>
              </a:r>
              <a:r>
                <a:rPr lang="zh-CN" altLang="en-US" sz="1600"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九华山</a:t>
              </a:r>
              <a:endParaRPr lang="zh-CN" altLang="en-US" sz="1600"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5" name="Rectangle 4"/>
          <p:cNvSpPr txBox="1">
            <a:spLocks noRot="1" noChangeArrowheads="1"/>
          </p:cNvSpPr>
          <p:nvPr/>
        </p:nvSpPr>
        <p:spPr>
          <a:xfrm>
            <a:off x="2928926" y="857236"/>
            <a:ext cx="3857652" cy="454852"/>
          </a:xfrm>
          <a:prstGeom prst="rect">
            <a:avLst/>
          </a:prstGeom>
        </p:spPr>
        <p:txBody>
          <a:bodyPr/>
          <a:lstStyle/>
          <a:p>
            <a:pPr marL="0" marR="0" lvl="0" indent="0" algn="ctr" defTabSz="97155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smtClean="0">
                <a:ln>
                  <a:noFill/>
                </a:ln>
                <a:solidFill>
                  <a:schemeClr val="accent6">
                    <a:lumMod val="50000"/>
                  </a:schemeClr>
                </a:solidFill>
                <a:effectLst/>
                <a:uLnTx/>
                <a:uFillTx/>
                <a:latin typeface="+mj-lt"/>
                <a:ea typeface="+mj-ea"/>
                <a:cs typeface="+mj-cs"/>
              </a:rPr>
              <a:t>Buddhist Mountains</a:t>
            </a:r>
            <a:endParaRPr kumimoji="0" lang="en-US" altLang="zh-CN" sz="2400" b="1" i="0" u="none" strike="noStrike" kern="1200" cap="none" spc="0" normalizeH="0" baseline="0" noProof="0" dirty="0">
              <a:ln>
                <a:noFill/>
              </a:ln>
              <a:solidFill>
                <a:schemeClr val="accent6">
                  <a:lumMod val="50000"/>
                </a:schemeClr>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54" presetClass="entr" presetSubtype="0" accel="10000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strVal val="#ppt_w*0.05"/>
                                          </p:val>
                                        </p:tav>
                                        <p:tav tm="100000">
                                          <p:val>
                                            <p:strVal val="#ppt_w"/>
                                          </p:val>
                                        </p:tav>
                                      </p:tavLst>
                                    </p:anim>
                                    <p:anim calcmode="lin" valueType="num">
                                      <p:cBhvr>
                                        <p:cTn id="18" dur="500" fill="hold"/>
                                        <p:tgtEl>
                                          <p:spTgt spid="22"/>
                                        </p:tgtEl>
                                        <p:attrNameLst>
                                          <p:attrName>ppt_h</p:attrName>
                                        </p:attrNameLst>
                                      </p:cBhvr>
                                      <p:tavLst>
                                        <p:tav tm="0">
                                          <p:val>
                                            <p:strVal val="#ppt_h"/>
                                          </p:val>
                                        </p:tav>
                                        <p:tav tm="100000">
                                          <p:val>
                                            <p:strVal val="#ppt_h"/>
                                          </p:val>
                                        </p:tav>
                                      </p:tavLst>
                                    </p:anim>
                                    <p:anim calcmode="lin" valueType="num">
                                      <p:cBhvr>
                                        <p:cTn id="19" dur="500" fill="hold"/>
                                        <p:tgtEl>
                                          <p:spTgt spid="22"/>
                                        </p:tgtEl>
                                        <p:attrNameLst>
                                          <p:attrName>ppt_x</p:attrName>
                                        </p:attrNameLst>
                                      </p:cBhvr>
                                      <p:tavLst>
                                        <p:tav tm="0">
                                          <p:val>
                                            <p:strVal val="#ppt_x-.2"/>
                                          </p:val>
                                        </p:tav>
                                        <p:tav tm="100000">
                                          <p:val>
                                            <p:strVal val="#ppt_x"/>
                                          </p:val>
                                        </p:tav>
                                      </p:tavLst>
                                    </p:anim>
                                    <p:anim calcmode="lin" valueType="num">
                                      <p:cBhvr>
                                        <p:cTn id="20" dur="500" fill="hold"/>
                                        <p:tgtEl>
                                          <p:spTgt spid="22"/>
                                        </p:tgtEl>
                                        <p:attrNameLst>
                                          <p:attrName>ppt_y</p:attrName>
                                        </p:attrNameLst>
                                      </p:cBhvr>
                                      <p:tavLst>
                                        <p:tav tm="0">
                                          <p:val>
                                            <p:strVal val="#ppt_y"/>
                                          </p:val>
                                        </p:tav>
                                        <p:tav tm="100000">
                                          <p:val>
                                            <p:strVal val="#ppt_y"/>
                                          </p:val>
                                        </p:tav>
                                      </p:tavLst>
                                    </p:anim>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4"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heel(4)">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5" name="组合 9"/>
          <p:cNvGrpSpPr/>
          <p:nvPr/>
        </p:nvGrpSpPr>
        <p:grpSpPr bwMode="auto">
          <a:xfrm rot="16200000">
            <a:off x="3022600" y="-777240"/>
            <a:ext cx="2788285" cy="7177405"/>
            <a:chOff x="4860468" y="730775"/>
            <a:chExt cx="1325982" cy="4603105"/>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6" name="Picture 7"/>
            <p:cNvPicPr>
              <a:picLocks noChangeAspect="1" noChangeArrowheads="1"/>
            </p:cNvPicPr>
            <p:nvPr/>
          </p:nvPicPr>
          <p:blipFill>
            <a:blip r:embed="rId1"/>
            <a:stretch>
              <a:fillRect/>
            </a:stretch>
          </p:blipFill>
          <p:spPr bwMode="auto">
            <a:xfrm rot="5400000">
              <a:off x="4167693" y="1984908"/>
              <a:ext cx="2751318" cy="128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bwMode="auto">
            <a:xfrm rot="5400000">
              <a:off x="5410623" y="180620"/>
              <a:ext cx="209378" cy="1309688"/>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684422" y="4288441"/>
              <a:ext cx="1626135" cy="464743"/>
            </a:xfrm>
            <a:prstGeom prst="rect">
              <a:avLst/>
            </a:prstGeom>
            <a:noFill/>
            <a:ln w="9525">
              <a:noFill/>
              <a:miter lim="800000"/>
            </a:ln>
          </p:spPr>
          <p:txBody>
            <a:bodyPr wrap="squar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72C03"/>
                  </a:solidFill>
                  <a:latin typeface="+mj-lt"/>
                  <a:ea typeface="冬青黑体简体中文 W6"/>
                  <a:cs typeface="冬青黑体简体中文 W6"/>
                </a:rPr>
                <a:t>Discussion &amp; </a:t>
              </a:r>
              <a:endParaRPr lang="en-US" altLang="zh-CN" sz="2400" b="1" dirty="0" smtClean="0">
                <a:solidFill>
                  <a:srgbClr val="772C03"/>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72C03"/>
                  </a:solidFill>
                  <a:latin typeface="+mj-lt"/>
                  <a:ea typeface="冬青黑体简体中文 W6"/>
                  <a:cs typeface="冬青黑体简体中文 W6"/>
                </a:rPr>
                <a:t>Presentation</a:t>
              </a:r>
              <a:endParaRPr lang="zh-CN" altLang="en-US" sz="2400" b="1" dirty="0">
                <a:solidFill>
                  <a:srgbClr val="772C03"/>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2"/>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571536"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Discussion</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971842" y="1144258"/>
            <a:ext cx="7286676" cy="1569660"/>
          </a:xfrm>
          <a:prstGeom prst="rect">
            <a:avLst/>
          </a:prstGeom>
        </p:spPr>
        <p:txBody>
          <a:bodyPr wrap="square">
            <a:spAutoFit/>
          </a:bodyPr>
          <a:lstStyle/>
          <a:p>
            <a:pPr algn="just"/>
            <a:r>
              <a:rPr lang="en-US" altLang="zh-CN" sz="2400" dirty="0"/>
              <a:t>The main stream of traditional Chinese culture is </a:t>
            </a:r>
            <a:r>
              <a:rPr lang="en-US" altLang="zh-CN" sz="2400" dirty="0" smtClean="0">
                <a:solidFill>
                  <a:srgbClr val="FF0000"/>
                </a:solidFill>
              </a:rPr>
              <a:t>Confucianism</a:t>
            </a:r>
            <a:r>
              <a:rPr lang="en-US" altLang="zh-CN" sz="2400" dirty="0" smtClean="0"/>
              <a:t>, the </a:t>
            </a:r>
            <a:r>
              <a:rPr lang="en-US" altLang="zh-CN" sz="2400" dirty="0"/>
              <a:t>core of which is the doctrine of the golden mean. Can you </a:t>
            </a:r>
            <a:r>
              <a:rPr lang="en-US" altLang="zh-CN" sz="2400" dirty="0" smtClean="0"/>
              <a:t>cite an </a:t>
            </a:r>
            <a:r>
              <a:rPr lang="en-US" altLang="zh-CN" sz="2400" dirty="0"/>
              <a:t>example in your real life to illustrate your understanding of </a:t>
            </a:r>
            <a:r>
              <a:rPr lang="en-US" altLang="zh-CN" sz="2400" dirty="0" smtClean="0"/>
              <a:t>the doctrine? </a:t>
            </a:r>
            <a:endParaRPr lang="zh-CN" altLang="en-US" sz="2400" dirty="0"/>
          </a:p>
        </p:txBody>
      </p:sp>
      <p:pic>
        <p:nvPicPr>
          <p:cNvPr id="10" name="图片 9" descr="pros-cons.jpg"/>
          <p:cNvPicPr>
            <a:picLocks noChangeAspect="1"/>
          </p:cNvPicPr>
          <p:nvPr/>
        </p:nvPicPr>
        <p:blipFill>
          <a:blip r:embed="rId2"/>
          <a:stretch>
            <a:fillRect/>
          </a:stretch>
        </p:blipFill>
        <p:spPr>
          <a:xfrm>
            <a:off x="2500298" y="2928938"/>
            <a:ext cx="4500573" cy="25217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214346" y="71418"/>
            <a:ext cx="4786346"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Students’ Presentation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9" name="矩形 8"/>
          <p:cNvSpPr/>
          <p:nvPr/>
        </p:nvSpPr>
        <p:spPr>
          <a:xfrm>
            <a:off x="857224" y="1071550"/>
            <a:ext cx="7632848" cy="2306955"/>
          </a:xfrm>
          <a:prstGeom prst="rect">
            <a:avLst/>
          </a:prstGeom>
        </p:spPr>
        <p:txBody>
          <a:bodyPr wrap="square">
            <a:spAutoFit/>
          </a:bodyPr>
          <a:lstStyle/>
          <a:p>
            <a:pPr algn="just"/>
            <a:r>
              <a:rPr lang="en-US" altLang="zh-CN" sz="2400" dirty="0" smtClean="0">
                <a:latin typeface="+mn-lt"/>
              </a:rPr>
              <a:t>You are a member of the Classic Culture Association in your university. In order to celebrate Confucius’ birthday, the association decides to hold a Confucius Cultural Festival ( </a:t>
            </a:r>
            <a:r>
              <a:rPr lang="zh-CN" altLang="en-US" sz="2400" dirty="0" smtClean="0">
                <a:latin typeface="+mn-lt"/>
              </a:rPr>
              <a:t>孔子文化节</a:t>
            </a:r>
            <a:r>
              <a:rPr lang="en-US" altLang="zh-CN" sz="2400" dirty="0" smtClean="0">
                <a:latin typeface="+mn-lt"/>
              </a:rPr>
              <a:t>) on 28 March. You are assigned to be in charge of it. Please discuss with your group members and </a:t>
            </a:r>
            <a:r>
              <a:rPr lang="en-US" altLang="zh-CN" sz="2400" b="1" dirty="0" smtClean="0">
                <a:solidFill>
                  <a:schemeClr val="accent6">
                    <a:lumMod val="50000"/>
                  </a:schemeClr>
                </a:solidFill>
                <a:latin typeface="+mn-lt"/>
              </a:rPr>
              <a:t>present a detailed proposal</a:t>
            </a:r>
            <a:r>
              <a:rPr lang="en-US" altLang="zh-CN" sz="2400" dirty="0" smtClean="0">
                <a:latin typeface="+mn-lt"/>
              </a:rPr>
              <a:t> to the association.</a:t>
            </a:r>
            <a:endParaRPr lang="en-US" altLang="zh-CN" sz="2400" dirty="0">
              <a:latin typeface="+mn-lt"/>
            </a:endParaRPr>
          </a:p>
        </p:txBody>
      </p:sp>
      <p:sp>
        <p:nvSpPr>
          <p:cNvPr id="11" name="矩形 10"/>
          <p:cNvSpPr/>
          <p:nvPr/>
        </p:nvSpPr>
        <p:spPr>
          <a:xfrm>
            <a:off x="928662" y="3573856"/>
            <a:ext cx="7358114" cy="1569660"/>
          </a:xfrm>
          <a:prstGeom prst="rect">
            <a:avLst/>
          </a:prstGeom>
        </p:spPr>
        <p:txBody>
          <a:bodyPr wrap="square">
            <a:spAutoFit/>
          </a:bodyPr>
          <a:lstStyle/>
          <a:p>
            <a:pPr lvl="0" algn="just"/>
            <a:r>
              <a:rPr lang="en-US" altLang="zh-CN" sz="2400" b="1" dirty="0" smtClean="0">
                <a:solidFill>
                  <a:srgbClr val="F79646">
                    <a:lumMod val="75000"/>
                  </a:srgbClr>
                </a:solidFill>
                <a:latin typeface="Calibri" panose="020F0502020204030204"/>
              </a:rPr>
              <a:t>The proposal should cover the following points: </a:t>
            </a:r>
            <a:endParaRPr lang="en-US" altLang="zh-CN" sz="2400" b="1" dirty="0" smtClean="0">
              <a:solidFill>
                <a:srgbClr val="F79646">
                  <a:lumMod val="75000"/>
                </a:srgbClr>
              </a:solidFill>
              <a:latin typeface="Calibri" panose="020F0502020204030204"/>
            </a:endParaRPr>
          </a:p>
          <a:p>
            <a:pPr lvl="0" algn="just"/>
            <a:r>
              <a:rPr lang="en-US" altLang="zh-CN" sz="2400" dirty="0" smtClean="0">
                <a:solidFill>
                  <a:prstClr val="black"/>
                </a:solidFill>
                <a:latin typeface="Calibri" panose="020F0502020204030204"/>
              </a:rPr>
              <a:t>1 purpose of the festival</a:t>
            </a:r>
            <a:endParaRPr lang="en-US" altLang="zh-CN" sz="2400" dirty="0" smtClean="0">
              <a:solidFill>
                <a:prstClr val="black"/>
              </a:solidFill>
              <a:latin typeface="Calibri" panose="020F0502020204030204"/>
            </a:endParaRPr>
          </a:p>
          <a:p>
            <a:pPr lvl="0" algn="just"/>
            <a:r>
              <a:rPr lang="en-US" altLang="zh-CN" sz="2400" dirty="0" smtClean="0">
                <a:solidFill>
                  <a:prstClr val="black"/>
                </a:solidFill>
                <a:latin typeface="Calibri" panose="020F0502020204030204"/>
              </a:rPr>
              <a:t>2 the activities to be held in the festival</a:t>
            </a:r>
            <a:endParaRPr lang="en-US" altLang="zh-CN" sz="2400" dirty="0" smtClean="0">
              <a:solidFill>
                <a:prstClr val="black"/>
              </a:solidFill>
              <a:latin typeface="Calibri" panose="020F0502020204030204"/>
            </a:endParaRPr>
          </a:p>
          <a:p>
            <a:pPr lvl="0" algn="just"/>
            <a:r>
              <a:rPr lang="en-US" altLang="zh-CN" sz="2400" dirty="0" smtClean="0">
                <a:solidFill>
                  <a:prstClr val="black"/>
                </a:solidFill>
                <a:latin typeface="Calibri" panose="020F0502020204030204"/>
              </a:rPr>
              <a:t>3 the desired outcome</a:t>
            </a:r>
            <a:endParaRPr lang="en-US" altLang="zh-CN" sz="2400" dirty="0" smtClean="0">
              <a:solidFill>
                <a:prstClr val="black"/>
              </a:solidFill>
              <a:latin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lide(fromBottom)">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p:cNvSpPr>
          <p:nvPr>
            <p:ph type="sldNum" sz="quarter" idx="12"/>
          </p:nvPr>
        </p:nvSpPr>
        <p:spPr bwMode="auto">
          <a:noFill/>
          <a:ln>
            <a:miter lim="800000"/>
          </a:ln>
        </p:spPr>
        <p:txBody>
          <a:bodyPr/>
          <a:lstStyle/>
          <a:p>
            <a:fld id="{A048C59D-9DEA-4872-8AAF-B565080AE3EA}" type="slidenum">
              <a:rPr lang="zh-CN" altLang="en-US"/>
            </a:fld>
            <a:endParaRPr lang="zh-CN" altLang="en-US"/>
          </a:p>
        </p:txBody>
      </p:sp>
      <p:pic>
        <p:nvPicPr>
          <p:cNvPr id="34819"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34820" name="Picture 4" descr="C:\Documents and Settings\Administrator\桌面\素材\miaoyu1.png"/>
          <p:cNvPicPr>
            <a:picLocks noChangeAspect="1" noChangeArrowheads="1"/>
          </p:cNvPicPr>
          <p:nvPr/>
        </p:nvPicPr>
        <p:blipFill>
          <a:blip r:embed="rId2"/>
          <a:srcRect/>
          <a:stretch>
            <a:fillRect/>
          </a:stretch>
        </p:blipFill>
        <p:spPr bwMode="auto">
          <a:xfrm>
            <a:off x="7092950" y="-4763"/>
            <a:ext cx="2044700" cy="1924051"/>
          </a:xfrm>
          <a:prstGeom prst="rect">
            <a:avLst/>
          </a:prstGeom>
          <a:noFill/>
          <a:ln w="9525">
            <a:noFill/>
            <a:miter lim="800000"/>
            <a:headEnd/>
            <a:tailEnd/>
          </a:ln>
        </p:spPr>
      </p:pic>
      <p:sp>
        <p:nvSpPr>
          <p:cNvPr id="5" name="TextBox 4"/>
          <p:cNvSpPr txBox="1">
            <a:spLocks noChangeArrowheads="1"/>
          </p:cNvSpPr>
          <p:nvPr/>
        </p:nvSpPr>
        <p:spPr bwMode="auto">
          <a:xfrm>
            <a:off x="3609735" y="2155825"/>
            <a:ext cx="1962397" cy="700769"/>
          </a:xfrm>
          <a:prstGeom prst="rect">
            <a:avLst/>
          </a:prstGeom>
          <a:noFill/>
          <a:ln w="9525">
            <a:noFill/>
            <a:miter lim="800000"/>
          </a:ln>
        </p:spPr>
        <p:txBody>
          <a:bodyPr wrap="none">
            <a:spAutoFit/>
          </a:bodyPr>
          <a:lstStyle/>
          <a:p>
            <a:pPr algn="ctr" defTabSz="878205" eaLnBrk="1" hangingPunct="1">
              <a:lnSpc>
                <a:spcPct val="120000"/>
              </a:lnSpc>
            </a:pPr>
            <a:r>
              <a:rPr lang="en-US" altLang="zh-CN" sz="3600" dirty="0" smtClean="0">
                <a:solidFill>
                  <a:srgbClr val="A71F13"/>
                </a:solidFill>
                <a:latin typeface="冬青黑体简体中文 W6"/>
                <a:ea typeface="冬青黑体简体中文 W6"/>
                <a:cs typeface="冬青黑体简体中文 W6"/>
              </a:rPr>
              <a:t>The End</a:t>
            </a:r>
            <a:endParaRPr lang="zh-CN" altLang="en-US" sz="3600" dirty="0">
              <a:solidFill>
                <a:srgbClr val="A71F13"/>
              </a:solidFill>
              <a:latin typeface="冬青黑体简体中文 W6"/>
              <a:ea typeface="冬青黑体简体中文 W6"/>
              <a:cs typeface="冬青黑体简体中文 W6"/>
            </a:endParaRPr>
          </a:p>
        </p:txBody>
      </p:sp>
      <p:grpSp>
        <p:nvGrpSpPr>
          <p:cNvPr id="6" name="组合 5"/>
          <p:cNvGrpSpPr/>
          <p:nvPr/>
        </p:nvGrpSpPr>
        <p:grpSpPr bwMode="auto">
          <a:xfrm>
            <a:off x="1092200" y="2825750"/>
            <a:ext cx="6719888" cy="392113"/>
            <a:chOff x="1091704" y="2825562"/>
            <a:chExt cx="6720656" cy="391978"/>
          </a:xfrm>
        </p:grpSpPr>
        <p:cxnSp>
          <p:nvCxnSpPr>
            <p:cNvPr id="7" name="直接连接符 6"/>
            <p:cNvCxnSpPr/>
            <p:nvPr/>
          </p:nvCxnSpPr>
          <p:spPr>
            <a:xfrm>
              <a:off x="1091704" y="3022344"/>
              <a:ext cx="326427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4824" name="Picture 6" descr="G:\360data\重要数据\桌面\1031654654-3.png"/>
            <p:cNvPicPr>
              <a:picLocks noChangeAspect="1" noChangeArrowheads="1"/>
            </p:cNvPicPr>
            <p:nvPr/>
          </p:nvPicPr>
          <p:blipFill>
            <a:blip r:embed="rId3"/>
            <a:srcRect/>
            <a:stretch>
              <a:fillRect/>
            </a:stretch>
          </p:blipFill>
          <p:spPr bwMode="auto">
            <a:xfrm>
              <a:off x="4391024" y="2825562"/>
              <a:ext cx="361951" cy="391978"/>
            </a:xfrm>
            <a:prstGeom prst="rect">
              <a:avLst/>
            </a:prstGeom>
            <a:noFill/>
            <a:ln w="9525">
              <a:noFill/>
              <a:miter lim="800000"/>
              <a:headEnd/>
              <a:tailEnd/>
            </a:ln>
          </p:spPr>
        </p:pic>
        <p:cxnSp>
          <p:nvCxnSpPr>
            <p:cNvPr id="9" name="直接连接符 8"/>
            <p:cNvCxnSpPr/>
            <p:nvPr/>
          </p:nvCxnSpPr>
          <p:spPr>
            <a:xfrm>
              <a:off x="4787826" y="3022344"/>
              <a:ext cx="3024534"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800"/>
                                        <p:tgtEl>
                                          <p:spTgt spid="5"/>
                                        </p:tgtEl>
                                      </p:cBhvr>
                                    </p:animEffect>
                                  </p:childTnLst>
                                </p:cTn>
                              </p:par>
                              <p:par>
                                <p:cTn id="8" presetID="16" presetClass="entr" presetSubtype="37"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285784"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Lead-in Activity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2" name="矩形 21"/>
          <p:cNvSpPr/>
          <p:nvPr/>
        </p:nvSpPr>
        <p:spPr>
          <a:xfrm>
            <a:off x="405117" y="1057579"/>
            <a:ext cx="3879882" cy="460375"/>
          </a:xfrm>
          <a:prstGeom prst="rect">
            <a:avLst/>
          </a:prstGeom>
        </p:spPr>
        <p:txBody>
          <a:bodyPr wrap="square">
            <a:spAutoFit/>
          </a:bodyPr>
          <a:lstStyle/>
          <a:p>
            <a:pPr algn="ctr"/>
            <a:r>
              <a:rPr lang="en-US" altLang="zh-CN" sz="2400" b="1" dirty="0" smtClean="0">
                <a:solidFill>
                  <a:schemeClr val="accent6">
                    <a:lumMod val="50000"/>
                  </a:schemeClr>
                </a:solidFill>
              </a:rPr>
              <a:t>Haha, there you go ...</a:t>
            </a:r>
            <a:endParaRPr lang="zh-CN" altLang="en-US" sz="2400" dirty="0">
              <a:solidFill>
                <a:schemeClr val="accent6">
                  <a:lumMod val="50000"/>
                </a:schemeClr>
              </a:solidFill>
            </a:endParaRPr>
          </a:p>
        </p:txBody>
      </p:sp>
      <p:pic>
        <p:nvPicPr>
          <p:cNvPr id="3" name="图片 2">
            <a:hlinkClick r:id="rId2" action="ppaction://hlinkfile"/>
          </p:cNvPr>
          <p:cNvPicPr>
            <a:picLocks noChangeAspect="1"/>
          </p:cNvPicPr>
          <p:nvPr/>
        </p:nvPicPr>
        <p:blipFill>
          <a:blip r:embed="rId3"/>
          <a:stretch>
            <a:fillRect/>
          </a:stretch>
        </p:blipFill>
        <p:spPr>
          <a:xfrm>
            <a:off x="1115695" y="1561465"/>
            <a:ext cx="7391400" cy="3806190"/>
          </a:xfrm>
          <a:prstGeom prst="rect">
            <a:avLst/>
          </a:prstGeom>
        </p:spPr>
      </p:pic>
      <p:pic>
        <p:nvPicPr>
          <p:cNvPr id="100" name="图片 99"/>
          <p:cNvPicPr/>
          <p:nvPr/>
        </p:nvPicPr>
        <p:blipFill>
          <a:blip r:embed="rId4"/>
          <a:stretch>
            <a:fillRect/>
          </a:stretch>
        </p:blipFill>
        <p:spPr>
          <a:xfrm>
            <a:off x="3708083" y="1129348"/>
            <a:ext cx="219075" cy="219075"/>
          </a:xfrm>
          <a:prstGeom prst="rect">
            <a:avLst/>
          </a:prstGeom>
          <a:noFill/>
          <a:ln w="9525">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3"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2" descr="G:\360data\重要数据\桌面\东京国际朝日学院\素材\168126.jpg"/>
            <p:cNvPicPr>
              <a:picLocks noChangeAspect="1" noChangeArrowheads="1"/>
            </p:cNvPicPr>
            <p:nvPr/>
          </p:nvPicPr>
          <p:blipFill>
            <a:blip r:embed="rId1">
              <a:duotone>
                <a:schemeClr val="accent5">
                  <a:shade val="45000"/>
                  <a:satMod val="135000"/>
                </a:schemeClr>
                <a:prstClr val="white"/>
              </a:duotone>
            </a:blip>
            <a:stretch>
              <a:fillRect/>
            </a:stretch>
          </p:blipFill>
          <p:spPr bwMode="auto">
            <a:xfrm rot="5400000">
              <a:off x="444189" y="1949962"/>
              <a:ext cx="2772013" cy="12279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rPr>
                <a:t>Lead-in Activity</a:t>
              </a:r>
              <a:endParaRPr lang="en-US" altLang="zh-CN" sz="2400" b="1" dirty="0" smtClean="0">
                <a:solidFill>
                  <a:srgbClr val="7F7F7F"/>
                </a:solidFill>
                <a:latin typeface="+mj-lt"/>
              </a:endParaRPr>
            </a:p>
          </p:txBody>
        </p:sp>
      </p:grpSp>
      <p:grpSp>
        <p:nvGrpSpPr>
          <p:cNvPr id="4" name="组合 6"/>
          <p:cNvGrpSpPr/>
          <p:nvPr/>
        </p:nvGrpSpPr>
        <p:grpSpPr bwMode="auto">
          <a:xfrm rot="16200000">
            <a:off x="3825695" y="-39532"/>
            <a:ext cx="1285884" cy="6651316"/>
            <a:chOff x="2202834" y="547121"/>
            <a:chExt cx="1286193" cy="4473761"/>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052" name="Picture 4" descr="G:\360data\重要数据\桌面\未标题-1.jpg"/>
            <p:cNvPicPr>
              <a:picLocks noChangeAspect="1" noChangeArrowheads="1"/>
            </p:cNvPicPr>
            <p:nvPr/>
          </p:nvPicPr>
          <p:blipFill>
            <a:blip r:embed="rId2" cstate="print"/>
            <a:stretch>
              <a:fillRect/>
            </a:stretch>
          </p:blipFill>
          <p:spPr bwMode="auto">
            <a:xfrm rot="5400000">
              <a:off x="1476502" y="1946153"/>
              <a:ext cx="2738857" cy="128619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443081" y="4260758"/>
              <a:ext cx="1014155"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72C03"/>
                  </a:solidFill>
                  <a:latin typeface="+mj-lt"/>
                  <a:ea typeface="冬青黑体简体中文 W6"/>
                  <a:cs typeface="冬青黑体简体中文 W6"/>
                </a:rPr>
                <a:t>Text Study</a:t>
              </a:r>
              <a:endParaRPr lang="en-US" altLang="zh-CN" sz="2400" b="1" dirty="0" smtClean="0">
                <a:solidFill>
                  <a:srgbClr val="772C03"/>
                </a:solidFill>
                <a:latin typeface="+mj-lt"/>
                <a:ea typeface="冬青黑体简体中文 W6"/>
                <a:cs typeface="冬青黑体简体中文 W6"/>
              </a:endParaRPr>
            </a:p>
          </p:txBody>
        </p:sp>
      </p:grpSp>
      <p:grpSp>
        <p:nvGrpSpPr>
          <p:cNvPr id="5" name="组合 9"/>
          <p:cNvGrpSpPr/>
          <p:nvPr/>
        </p:nvGrpSpPr>
        <p:grpSpPr bwMode="auto">
          <a:xfrm rot="16200000">
            <a:off x="4044988" y="1098500"/>
            <a:ext cx="1285885" cy="7089898"/>
            <a:chOff x="4900252" y="576588"/>
            <a:chExt cx="1286197" cy="4790454"/>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6" name="Picture 7"/>
            <p:cNvPicPr>
              <a:picLocks noChangeAspect="1" noChangeArrowheads="1"/>
            </p:cNvPicPr>
            <p:nvPr/>
          </p:nvPicPr>
          <p:blipFill>
            <a:blip r:embed="rId3">
              <a:duotone>
                <a:schemeClr val="accent5">
                  <a:shade val="45000"/>
                  <a:satMod val="135000"/>
                </a:schemeClr>
                <a:prstClr val="white"/>
              </a:duotone>
            </a:blip>
            <a:stretch>
              <a:fillRect/>
            </a:stretch>
          </p:blipFill>
          <p:spPr bwMode="auto">
            <a:xfrm rot="5400000">
              <a:off x="4167693" y="1984908"/>
              <a:ext cx="2751318" cy="128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824" y="4234787"/>
              <a:ext cx="1315108" cy="949401"/>
            </a:xfrm>
            <a:prstGeom prst="rect">
              <a:avLst/>
            </a:prstGeom>
            <a:noFill/>
            <a:ln w="9525">
              <a:noFill/>
              <a:miter lim="800000"/>
            </a:ln>
          </p:spPr>
          <p:txBody>
            <a:bodyPr wrap="non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F7F7F"/>
                  </a:solidFill>
                  <a:latin typeface="+mj-lt"/>
                  <a:ea typeface="冬青黑体简体中文 W6"/>
                  <a:cs typeface="冬青黑体简体中文 W6"/>
                </a:rPr>
                <a:t>Discussion &amp; </a:t>
              </a:r>
              <a:endParaRPr lang="en-US" altLang="zh-CN" sz="2400" b="1" dirty="0" smtClean="0">
                <a:solidFill>
                  <a:srgbClr val="7F7F7F"/>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Presentation</a:t>
              </a:r>
              <a:endParaRPr lang="zh-CN" altLang="en-US" sz="2400" b="1" dirty="0">
                <a:solidFill>
                  <a:srgbClr val="7F7F7F"/>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4"/>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par>
                                <p:cTn id="8" presetID="1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lide(fromRight)">
                                      <p:cBhvr>
                                        <p:cTn id="10" dur="500"/>
                                        <p:tgtEl>
                                          <p:spTgt spid="4"/>
                                        </p:tgtEl>
                                      </p:cBhvr>
                                    </p:animEffect>
                                  </p:childTnLst>
                                </p:cTn>
                              </p:par>
                              <p:par>
                                <p:cTn id="11" presetID="1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Left)">
                                      <p:cBhvr>
                                        <p:cTn id="13" dur="500"/>
                                        <p:tgtEl>
                                          <p:spTgt spid="5"/>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4"/>
                                        </p:tgtEl>
                                      </p:cBhvr>
                                    </p:animEffect>
                                    <p:animScale>
                                      <p:cBhvr>
                                        <p:cTn id="1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1928794" y="1357302"/>
            <a:ext cx="2660537" cy="3557329"/>
            <a:chOff x="1167715" y="1175251"/>
            <a:chExt cx="1376140" cy="3556213"/>
          </a:xfrm>
        </p:grpSpPr>
        <p:sp>
          <p:nvSpPr>
            <p:cNvPr id="6" name="矩形 5"/>
            <p:cNvSpPr/>
            <p:nvPr/>
          </p:nvSpPr>
          <p:spPr>
            <a:xfrm>
              <a:off x="1188358" y="3938302"/>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8463" name="Picture 2" descr="G:\360data\重要数据\桌面\东京国际朝日学院\素材\168126.jpg"/>
            <p:cNvPicPr>
              <a:picLocks noChangeAspect="1" noChangeArrowheads="1"/>
            </p:cNvPicPr>
            <p:nvPr/>
          </p:nvPicPr>
          <p:blipFill>
            <a:blip r:embed="rId1"/>
            <a:srcRect b="19263"/>
            <a:stretch>
              <a:fillRect/>
            </a:stretch>
          </p:blipFill>
          <p:spPr bwMode="auto">
            <a:xfrm>
              <a:off x="1187624" y="1175251"/>
              <a:ext cx="1273365" cy="2642377"/>
            </a:xfrm>
            <a:prstGeom prst="rect">
              <a:avLst/>
            </a:prstGeom>
            <a:noFill/>
            <a:ln w="9525">
              <a:noFill/>
              <a:miter lim="800000"/>
              <a:headEnd/>
              <a:tailEnd/>
            </a:ln>
          </p:spPr>
        </p:pic>
        <p:sp>
          <p:nvSpPr>
            <p:cNvPr id="8" name="TextBox 7"/>
            <p:cNvSpPr txBox="1"/>
            <p:nvPr/>
          </p:nvSpPr>
          <p:spPr bwMode="auto">
            <a:xfrm>
              <a:off x="1389731" y="2379438"/>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67715" y="4225651"/>
              <a:ext cx="1376140" cy="505813"/>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A71F13"/>
                  </a:solidFill>
                  <a:latin typeface="+mj-lt"/>
                  <a:ea typeface="冬青黑体简体中文 W6"/>
                  <a:cs typeface="冬青黑体简体中文 W6"/>
                </a:rPr>
                <a:t>Chinese Philosophy</a:t>
              </a:r>
              <a:endParaRPr lang="zh-CN" altLang="en-US" sz="2400" b="1" dirty="0">
                <a:solidFill>
                  <a:srgbClr val="A71F13"/>
                </a:solidFill>
                <a:latin typeface="+mj-lt"/>
                <a:ea typeface="冬青黑体简体中文 W6"/>
                <a:cs typeface="冬青黑体简体中文 W6"/>
              </a:endParaRPr>
            </a:p>
          </p:txBody>
        </p:sp>
      </p:grpSp>
      <p:grpSp>
        <p:nvGrpSpPr>
          <p:cNvPr id="3" name="组合 9"/>
          <p:cNvGrpSpPr/>
          <p:nvPr/>
        </p:nvGrpSpPr>
        <p:grpSpPr bwMode="auto">
          <a:xfrm>
            <a:off x="4823266" y="1357302"/>
            <a:ext cx="2533348" cy="3571899"/>
            <a:chOff x="2586319" y="1142402"/>
            <a:chExt cx="1271894" cy="3571986"/>
          </a:xfrm>
        </p:grpSpPr>
        <p:sp>
          <p:nvSpPr>
            <p:cNvPr id="11" name="矩形 10"/>
            <p:cNvSpPr/>
            <p:nvPr/>
          </p:nvSpPr>
          <p:spPr>
            <a:xfrm>
              <a:off x="2586319" y="3938051"/>
              <a:ext cx="1271894"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2" name="Picture 4" descr="G:\360data\重要数据\桌面\未标题-1.jpg"/>
            <p:cNvPicPr>
              <a:picLocks noChangeAspect="1" noChangeArrowheads="1"/>
            </p:cNvPicPr>
            <p:nvPr/>
          </p:nvPicPr>
          <p:blipFill>
            <a:blip r:embed="rId2">
              <a:duotone>
                <a:schemeClr val="accent5">
                  <a:shade val="45000"/>
                  <a:satMod val="135000"/>
                </a:schemeClr>
                <a:prstClr val="white"/>
              </a:duotone>
            </a:blip>
            <a:stretch>
              <a:fillRect/>
            </a:stretch>
          </p:blipFill>
          <p:spPr bwMode="auto">
            <a:xfrm>
              <a:off x="2603633" y="1142402"/>
              <a:ext cx="1219451" cy="26432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auto">
            <a:xfrm>
              <a:off x="2787692" y="2379437"/>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1" name="TextBox 13"/>
            <p:cNvSpPr txBox="1">
              <a:spLocks noChangeArrowheads="1"/>
            </p:cNvSpPr>
            <p:nvPr/>
          </p:nvSpPr>
          <p:spPr bwMode="auto">
            <a:xfrm>
              <a:off x="2589933" y="4225652"/>
              <a:ext cx="1258232" cy="488736"/>
            </a:xfrm>
            <a:prstGeom prst="rect">
              <a:avLst/>
            </a:prstGeom>
            <a:noFill/>
            <a:ln w="9525">
              <a:noFill/>
              <a:miter lim="800000"/>
            </a:ln>
          </p:spPr>
          <p:txBody>
            <a:bodyPr wrap="none">
              <a:spAutoFit/>
            </a:bodyPr>
            <a:lstStyle/>
            <a:p>
              <a:pPr algn="ctr" defTabSz="878205" eaLnBrk="1" hangingPunct="1">
                <a:lnSpc>
                  <a:spcPct val="120000"/>
                </a:lnSpc>
              </a:pPr>
              <a:r>
                <a:rPr lang="en-US" altLang="zh-CN" sz="2300" b="1" dirty="0" smtClean="0">
                  <a:solidFill>
                    <a:srgbClr val="7F7F7F"/>
                  </a:solidFill>
                  <a:latin typeface="+mj-lt"/>
                  <a:ea typeface="冬青黑体简体中文 W6"/>
                  <a:cs typeface="冬青黑体简体中文 W6"/>
                </a:rPr>
                <a:t>Chinese Religions</a:t>
              </a:r>
              <a:endParaRPr lang="zh-CN" altLang="en-US" sz="2300" b="1" dirty="0">
                <a:solidFill>
                  <a:srgbClr val="7F7F7F"/>
                </a:solidFill>
                <a:latin typeface="+mj-lt"/>
                <a:ea typeface="冬青黑体简体中文 W6"/>
                <a:cs typeface="冬青黑体简体中文 W6"/>
              </a:endParaRPr>
            </a:p>
          </p:txBody>
        </p:sp>
      </p:grpSp>
      <p:grpSp>
        <p:nvGrpSpPr>
          <p:cNvPr id="4"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par>
                                <p:cTn id="9" presetID="1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Top)">
                                      <p:cBhvr>
                                        <p:cTn id="11" dur="500"/>
                                        <p:tgtEl>
                                          <p:spTgt spid="3"/>
                                        </p:tgtEl>
                                      </p:cBhvr>
                                    </p:animEffect>
                                  </p:childTnLst>
                                </p:cTn>
                              </p:par>
                            </p:childTnLst>
                          </p:cTn>
                        </p:par>
                        <p:par>
                          <p:cTn id="12" fill="hold">
                            <p:stCondLst>
                              <p:cond delay="500"/>
                            </p:stCondLst>
                            <p:childTnLst>
                              <p:par>
                                <p:cTn id="13" presetID="26" presetClass="emph" presetSubtype="0" fill="hold" nodeType="afterEffect">
                                  <p:stCondLst>
                                    <p:cond delay="0"/>
                                  </p:stCondLst>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19460"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2"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928662" y="1285864"/>
            <a:ext cx="7643866" cy="3600986"/>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the collective designation ( </a:t>
            </a:r>
            <a:r>
              <a:rPr lang="zh-CN" altLang="en-US" sz="2400" dirty="0" smtClean="0">
                <a:solidFill>
                  <a:schemeClr val="accent6">
                    <a:lumMod val="50000"/>
                  </a:schemeClr>
                </a:solidFill>
                <a:latin typeface="+mn-lt"/>
              </a:rPr>
              <a:t>总称</a:t>
            </a:r>
            <a:r>
              <a:rPr lang="en-US" altLang="zh-CN" sz="2400" dirty="0" smtClean="0">
                <a:solidFill>
                  <a:schemeClr val="accent6">
                    <a:lumMod val="50000"/>
                  </a:schemeClr>
                </a:solidFill>
                <a:latin typeface="+mn-lt"/>
              </a:rPr>
              <a:t>) for the various</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pPr>
            <a:r>
              <a:rPr lang="en-US" altLang="zh-CN" sz="2400" dirty="0" smtClean="0">
                <a:solidFill>
                  <a:schemeClr val="accent6">
                    <a:lumMod val="50000"/>
                  </a:schemeClr>
                </a:solidFill>
                <a:latin typeface="+mn-lt"/>
              </a:rPr>
              <a:t>   schools of thought in China</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one of the three philosophy systems in the world</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a:t>
            </a:r>
            <a:r>
              <a:rPr lang="en-US" altLang="zh-CN" sz="2400" dirty="0" smtClean="0">
                <a:solidFill>
                  <a:schemeClr val="accent6">
                    <a:lumMod val="50000"/>
                  </a:schemeClr>
                </a:solidFill>
              </a:rPr>
              <a:t>developed independently with its own distinguishing </a:t>
            </a:r>
            <a:endParaRPr lang="en-US" altLang="zh-CN" sz="2400" dirty="0" smtClean="0">
              <a:solidFill>
                <a:schemeClr val="accent6">
                  <a:lumMod val="50000"/>
                </a:schemeClr>
              </a:solidFill>
            </a:endParaRPr>
          </a:p>
          <a:p>
            <a:pPr>
              <a:spcBef>
                <a:spcPts val="600"/>
              </a:spcBef>
              <a:spcAft>
                <a:spcPts val="600"/>
              </a:spcAft>
              <a:buClr>
                <a:schemeClr val="accent6">
                  <a:lumMod val="50000"/>
                </a:schemeClr>
              </a:buClr>
              <a:buSzPct val="65000"/>
            </a:pPr>
            <a:r>
              <a:rPr lang="en-US" altLang="zh-CN" sz="2400" dirty="0" smtClean="0">
                <a:solidFill>
                  <a:schemeClr val="accent6">
                    <a:lumMod val="50000"/>
                  </a:schemeClr>
                </a:solidFill>
              </a:rPr>
              <a:t>   features, unique concept systems and expressive ways</a:t>
            </a:r>
            <a:endParaRPr lang="en-US" altLang="zh-CN" sz="2400" dirty="0" smtClean="0">
              <a:solidFill>
                <a:schemeClr val="accent6">
                  <a:lumMod val="50000"/>
                </a:schemeClr>
              </a:solidFill>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the soul of traditional Chinese culture</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a:t>
            </a:r>
            <a:r>
              <a:rPr lang="en-US" altLang="zh-CN" sz="2400" dirty="0" smtClean="0">
                <a:solidFill>
                  <a:schemeClr val="accent6">
                    <a:lumMod val="50000"/>
                  </a:schemeClr>
                </a:solidFill>
              </a:rPr>
              <a:t>has developed over </a:t>
            </a:r>
            <a:r>
              <a:rPr lang="en-US" altLang="zh-CN" sz="2400" dirty="0" smtClean="0">
                <a:solidFill>
                  <a:schemeClr val="accent6">
                    <a:lumMod val="50000"/>
                  </a:schemeClr>
                </a:solidFill>
                <a:latin typeface="+mn-lt"/>
              </a:rPr>
              <a:t>several thousand years</a:t>
            </a:r>
            <a:endParaRPr lang="en-US" altLang="zh-CN" sz="2400" dirty="0" smtClean="0">
              <a:solidFill>
                <a:schemeClr val="accent6">
                  <a:lumMod val="50000"/>
                </a:schemeClr>
              </a:solidFill>
              <a:latin typeface="+mn-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2"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Philosophy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bwMode="auto">
          <a:xfrm>
            <a:off x="1214414" y="1357302"/>
            <a:ext cx="6858048" cy="3505200"/>
          </a:xfrm>
          <a:prstGeom prst="rect">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1428728" y="1709690"/>
            <a:ext cx="6786610" cy="2862322"/>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a:t>
            </a:r>
            <a:r>
              <a:rPr lang="en-US" altLang="zh-CN" sz="2800" b="1" dirty="0" smtClean="0">
                <a:solidFill>
                  <a:schemeClr val="accent6">
                    <a:lumMod val="50000"/>
                  </a:schemeClr>
                </a:solidFill>
                <a:latin typeface="+mn-lt"/>
              </a:rPr>
              <a:t>The Development of Chinese Philosophy </a:t>
            </a:r>
            <a:endParaRPr lang="en-US" altLang="zh-CN" sz="2800" b="1"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The Basic Features of Chinese Ancient </a:t>
            </a:r>
            <a:endParaRPr lang="en-US" altLang="zh-CN" sz="28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pPr>
            <a:r>
              <a:rPr lang="en-US" altLang="zh-CN" sz="2800" dirty="0" smtClean="0">
                <a:solidFill>
                  <a:schemeClr val="accent6">
                    <a:lumMod val="50000"/>
                  </a:schemeClr>
                </a:solidFill>
                <a:latin typeface="+mn-lt"/>
              </a:rPr>
              <a:t>     Philosophy </a:t>
            </a:r>
            <a:endParaRPr lang="en-US" altLang="zh-CN" sz="28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Characteristics of Chinese Ethics and </a:t>
            </a:r>
            <a:endParaRPr lang="en-US" altLang="zh-CN" sz="28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pPr>
            <a:r>
              <a:rPr lang="en-US" altLang="zh-CN" sz="2800" dirty="0" smtClean="0">
                <a:solidFill>
                  <a:schemeClr val="accent6">
                    <a:lumMod val="50000"/>
                  </a:schemeClr>
                </a:solidFill>
                <a:latin typeface="+mn-lt"/>
              </a:rPr>
              <a:t>     Morality</a:t>
            </a:r>
            <a:endParaRPr lang="en-US" altLang="zh-CN" sz="2800" dirty="0" smtClean="0">
              <a:solidFill>
                <a:schemeClr val="accent6">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xEl>
                                              <p:pRg st="0" end="0"/>
                                            </p:txEl>
                                          </p:spTgt>
                                        </p:tgtEl>
                                      </p:cBhvr>
                                    </p:animEffect>
                                    <p:animScale>
                                      <p:cBhvr>
                                        <p:cTn id="7" dur="250" autoRev="1" fill="hold"/>
                                        <p:tgtEl>
                                          <p:spTgt spid="13">
                                            <p:txEl>
                                              <p:pRg st="0" end="0"/>
                                            </p:txEl>
                                          </p:spTgt>
                                        </p:tgtEl>
                                      </p:cBhvr>
                                      <p:by x="105000" y="105000"/>
                                    </p:animScale>
                                  </p:childTnLst>
                                </p:cTn>
                              </p:par>
                              <p:par>
                                <p:cTn id="8" presetID="3" presetClass="emph" presetSubtype="2" fill="hold" nodeType="withEffect">
                                  <p:stCondLst>
                                    <p:cond delay="0"/>
                                  </p:stCondLst>
                                  <p:childTnLst>
                                    <p:animClr clrSpc="rgb">
                                      <p:cBhvr override="childStyle">
                                        <p:cTn id="9" dur="500" fill="hold"/>
                                        <p:tgtEl>
                                          <p:spTgt spid="1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ODYzMzIwMjIyMjY3MjNjYzhkYWNkOGVjOWYxZjBjYT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ln>
      </a:spPr>
      <a:bodyPr>
        <a:spAutoFit/>
      </a:bodyPr>
      <a:lstStyle>
        <a:defPPr defTabSz="878205">
          <a:lnSpc>
            <a:spcPct val="120000"/>
          </a:lnSpc>
          <a:defRPr sz="1600" dirty="0">
            <a:solidFill>
              <a:srgbClr val="772C03"/>
            </a:solidFill>
            <a:latin typeface="Arial" panose="020B0604020202020204" pitchFamily="34" charset="0"/>
            <a:ea typeface="微软雅黑" panose="020B0503020204020204" pitchFamily="34" charset="-122"/>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12963</Words>
  <Application>WPS 演示</Application>
  <PresentationFormat>全屏显示(16:10)</PresentationFormat>
  <Paragraphs>593</Paragraphs>
  <Slides>49</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49</vt:i4>
      </vt:variant>
    </vt:vector>
  </HeadingPairs>
  <TitlesOfParts>
    <vt:vector size="68" baseType="lpstr">
      <vt:lpstr>Arial</vt:lpstr>
      <vt:lpstr>宋体</vt:lpstr>
      <vt:lpstr>Wingdings</vt:lpstr>
      <vt:lpstr>Calibri</vt:lpstr>
      <vt:lpstr>微软雅黑</vt:lpstr>
      <vt:lpstr>Verdana</vt:lpstr>
      <vt:lpstr>Miriam</vt:lpstr>
      <vt:lpstr>华文细黑</vt:lpstr>
      <vt:lpstr>Times New Roman</vt:lpstr>
      <vt:lpstr>冬青黑体简体中文 W6</vt:lpstr>
      <vt:lpstr>黑体</vt:lpstr>
      <vt:lpstr>Aharoni</vt:lpstr>
      <vt:lpstr>经典繁毛楷</vt:lpstr>
      <vt:lpstr>楷体</vt:lpstr>
      <vt:lpstr>Arial Unicode MS</vt:lpstr>
      <vt:lpstr>Calibri</vt:lpstr>
      <vt:lpstr>仿宋</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Peng Jinfeng</dc:creator>
  <cp:lastModifiedBy>张秋爽</cp:lastModifiedBy>
  <cp:revision>1475</cp:revision>
  <dcterms:created xsi:type="dcterms:W3CDTF">2011-08-05T13:10:00Z</dcterms:created>
  <dcterms:modified xsi:type="dcterms:W3CDTF">2024-03-05T03:28:05Z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14014C425B0B4C19920D96AC80AD6D3E</vt:lpwstr>
  </property>
  <property fmtid="{D5CDD505-2E9C-101B-9397-08002B2CF9AE}" pid="3" name="KSOProductBuildVer">
    <vt:lpwstr>2052-12.1.0.16388</vt:lpwstr>
  </property>
</Properties>
</file>